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43"/>
  </p:notesMasterIdLst>
  <p:handoutMasterIdLst>
    <p:handoutMasterId r:id="rId44"/>
  </p:handoutMasterIdLst>
  <p:sldIdLst>
    <p:sldId id="326" r:id="rId2"/>
    <p:sldId id="427" r:id="rId3"/>
    <p:sldId id="371" r:id="rId4"/>
    <p:sldId id="429" r:id="rId5"/>
    <p:sldId id="401" r:id="rId6"/>
    <p:sldId id="360" r:id="rId7"/>
    <p:sldId id="385" r:id="rId8"/>
    <p:sldId id="386" r:id="rId9"/>
    <p:sldId id="421" r:id="rId10"/>
    <p:sldId id="372" r:id="rId11"/>
    <p:sldId id="424" r:id="rId12"/>
    <p:sldId id="337" r:id="rId13"/>
    <p:sldId id="338" r:id="rId14"/>
    <p:sldId id="339" r:id="rId15"/>
    <p:sldId id="341" r:id="rId16"/>
    <p:sldId id="365" r:id="rId17"/>
    <p:sldId id="366" r:id="rId18"/>
    <p:sldId id="376" r:id="rId19"/>
    <p:sldId id="368" r:id="rId20"/>
    <p:sldId id="432" r:id="rId21"/>
    <p:sldId id="343" r:id="rId22"/>
    <p:sldId id="373" r:id="rId23"/>
    <p:sldId id="425" r:id="rId24"/>
    <p:sldId id="369" r:id="rId25"/>
    <p:sldId id="390" r:id="rId26"/>
    <p:sldId id="395" r:id="rId27"/>
    <p:sldId id="374" r:id="rId28"/>
    <p:sldId id="389" r:id="rId29"/>
    <p:sldId id="433" r:id="rId30"/>
    <p:sldId id="370" r:id="rId31"/>
    <p:sldId id="419" r:id="rId32"/>
    <p:sldId id="383" r:id="rId33"/>
    <p:sldId id="348" r:id="rId34"/>
    <p:sldId id="379" r:id="rId35"/>
    <p:sldId id="380" r:id="rId36"/>
    <p:sldId id="392" r:id="rId37"/>
    <p:sldId id="393" r:id="rId38"/>
    <p:sldId id="349" r:id="rId39"/>
    <p:sldId id="381" r:id="rId40"/>
    <p:sldId id="408" r:id="rId41"/>
    <p:sldId id="350" r:id="rId42"/>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427"/>
            <p14:sldId id="371"/>
            <p14:sldId id="429"/>
            <p14:sldId id="401"/>
            <p14:sldId id="360"/>
            <p14:sldId id="385"/>
            <p14:sldId id="386"/>
            <p14:sldId id="421"/>
            <p14:sldId id="372"/>
            <p14:sldId id="424"/>
            <p14:sldId id="337"/>
            <p14:sldId id="338"/>
            <p14:sldId id="339"/>
            <p14:sldId id="341"/>
            <p14:sldId id="365"/>
            <p14:sldId id="366"/>
            <p14:sldId id="376"/>
            <p14:sldId id="368"/>
            <p14:sldId id="432"/>
            <p14:sldId id="343"/>
            <p14:sldId id="373"/>
            <p14:sldId id="425"/>
            <p14:sldId id="369"/>
            <p14:sldId id="390"/>
            <p14:sldId id="395"/>
            <p14:sldId id="374"/>
            <p14:sldId id="389"/>
            <p14:sldId id="433"/>
            <p14:sldId id="370"/>
            <p14:sldId id="419"/>
            <p14:sldId id="383"/>
            <p14:sldId id="348"/>
            <p14:sldId id="379"/>
            <p14:sldId id="380"/>
            <p14:sldId id="392"/>
            <p14:sldId id="393"/>
            <p14:sldId id="349"/>
            <p14:sldId id="381"/>
            <p14:sldId id="408"/>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75"/>
    <a:srgbClr val="000091"/>
    <a:srgbClr val="0000FF"/>
    <a:srgbClr val="A558A0"/>
    <a:srgbClr val="CE70CC"/>
    <a:srgbClr val="417DC4"/>
    <a:srgbClr val="34CB6A"/>
    <a:srgbClr val="FFCA00"/>
    <a:srgbClr val="CE614A"/>
    <a:srgbClr val="ED7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1A438-2BF0-5000-BD1C-2A1F9A28622D}" v="117" dt="2020-12-14T11:00:40.893"/>
    <p1510:client id="{00BAECF3-AC46-9262-5A3E-1D824677254E}" v="386" dt="2020-12-14T11:24:02.857"/>
    <p1510:client id="{7BF07098-F4B6-51A3-F298-EFCC96F30183}" v="22" dt="2020-12-14T11:08:18.062"/>
    <p1510:client id="{E48B2058-6DE3-89E0-5D07-927CF4471B34}" v="13" dt="2020-12-14T10:28:48.516"/>
    <p1510:client id="{836BCAF5-BE64-821C-244B-8DEB532FDCFC}" v="4" dt="2020-12-14T09:41:35.650"/>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660"/>
  </p:normalViewPr>
  <p:slideViewPr>
    <p:cSldViewPr snapToGrid="0">
      <p:cViewPr varScale="1">
        <p:scale>
          <a:sx n="143" d="100"/>
          <a:sy n="143" d="100"/>
        </p:scale>
        <p:origin x="924" y="10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12/01/2024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12/01/2024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12</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17</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22</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26</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38</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12/01/2024</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12/01/2024</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12/01/2024</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12/01/2024</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12/01/2024</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12/01/2024</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12/01/2024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12/01/2024</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10</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398104"/>
            <a:ext cx="8208914" cy="3348818"/>
          </a:xfrm>
        </p:spPr>
        <p:txBody>
          <a:bodyPr/>
          <a:lstStyle/>
          <a:p>
            <a:pPr lvl="0" algn="just" defTabSz="457200">
              <a:spcBef>
                <a:spcPts val="600"/>
              </a:spcBef>
              <a:spcAft>
                <a:spcPts val="600"/>
              </a:spcAft>
              <a:buClr>
                <a:srgbClr val="FF0000"/>
              </a:buClr>
              <a:buSzPct val="100000"/>
            </a:pPr>
            <a:r>
              <a:rPr lang="fr-FR" sz="1400" b="1" dirty="0">
                <a:solidFill>
                  <a:schemeClr val="bg1"/>
                </a:solidFill>
                <a:highlight>
                  <a:srgbClr val="0000FF"/>
                </a:highlight>
              </a:rPr>
              <a:t>&gt;Une adresse mail valide et consultée régulièrement : </a:t>
            </a:r>
            <a:r>
              <a:rPr lang="fr-FR" sz="1400" dirty="0">
                <a:solidFill>
                  <a:schemeClr val="bg1"/>
                </a:solidFill>
              </a:rPr>
              <a:t> </a:t>
            </a:r>
            <a:r>
              <a:rPr lang="fr-FR" sz="1400" dirty="0">
                <a:solidFill>
                  <a:schemeClr val="tx1"/>
                </a:solidFill>
              </a:rPr>
              <a:t>pour échanger et recevoir les informations sur votre dossier</a:t>
            </a:r>
          </a:p>
          <a:p>
            <a:pPr lvl="0" algn="just" defTabSz="457200">
              <a:spcBef>
                <a:spcPts val="600"/>
              </a:spcBef>
              <a:spcAft>
                <a:spcPts val="600"/>
              </a:spcAft>
              <a:buClr>
                <a:srgbClr val="FF0000"/>
              </a:buClr>
              <a:buSzPct val="100000"/>
            </a:pPr>
            <a:endParaRPr lang="fr-FR" sz="1600" dirty="0">
              <a:solidFill>
                <a:srgbClr val="3D566E"/>
              </a:solidFill>
            </a:endParaRPr>
          </a:p>
          <a:p>
            <a:pPr lvl="0" algn="just" defTabSz="457200">
              <a:spcBef>
                <a:spcPts val="600"/>
              </a:spcBef>
              <a:spcAft>
                <a:spcPts val="600"/>
              </a:spcAft>
              <a:buClr>
                <a:srgbClr val="FF0000"/>
              </a:buClr>
              <a:buSzPct val="100000"/>
            </a:pPr>
            <a:r>
              <a:rPr lang="fr-FR" sz="1400" b="1" dirty="0">
                <a:solidFill>
                  <a:schemeClr val="bg1"/>
                </a:solidFill>
                <a:highlight>
                  <a:srgbClr val="0000FF"/>
                </a:highlight>
              </a:rPr>
              <a:t>&gt;L’INE</a:t>
            </a:r>
            <a:r>
              <a:rPr lang="fr-FR" sz="1400" b="1" dirty="0">
                <a:solidFill>
                  <a:srgbClr val="3D566E"/>
                </a:solidFill>
              </a:rPr>
              <a:t> </a:t>
            </a:r>
            <a:r>
              <a:rPr lang="fr-FR" sz="1400" dirty="0">
                <a:solidFill>
                  <a:schemeClr val="tx1"/>
                </a:solidFill>
              </a:rPr>
              <a:t>(identifiant national élève en lycée général, technologique ou professionnel) ou </a:t>
            </a:r>
            <a:r>
              <a:rPr lang="fr-FR" sz="1400" b="1" dirty="0">
                <a:solidFill>
                  <a:schemeClr val="tx1"/>
                </a:solidFill>
              </a:rPr>
              <a:t>INAA</a:t>
            </a:r>
            <a:r>
              <a:rPr lang="fr-FR" sz="1400" dirty="0">
                <a:solidFill>
                  <a:schemeClr val="tx1"/>
                </a:solidFill>
              </a:rPr>
              <a:t> (en lycée agricole) : sur les bulletins scolaires ou le relevé de notes des épreuves anticipées du baccalauréat. </a:t>
            </a:r>
          </a:p>
          <a:p>
            <a:pPr lvl="0" algn="just" defTabSz="457200">
              <a:spcBef>
                <a:spcPts val="600"/>
              </a:spcBef>
              <a:spcAft>
                <a:spcPts val="600"/>
              </a:spcAft>
              <a:buClr>
                <a:srgbClr val="FF0000"/>
              </a:buClr>
              <a:buSzPct val="100000"/>
            </a:pPr>
            <a:r>
              <a:rPr lang="fr-FR" sz="1400" b="1" dirty="0">
                <a:solidFill>
                  <a:schemeClr val="tx1"/>
                </a:solidFill>
              </a:rPr>
              <a:t>À noter pour les lycées français à l’étranger </a:t>
            </a:r>
            <a:r>
              <a:rPr lang="fr-FR" sz="1400" dirty="0">
                <a:solidFill>
                  <a:schemeClr val="tx1"/>
                </a:solidFill>
              </a:rPr>
              <a:t>: l’établissement fournit l’identifiant à utiliser pour créer son dossier.</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11</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17 janvier 2024</a:t>
            </a:r>
          </a:p>
        </p:txBody>
      </p:sp>
      <p:sp>
        <p:nvSpPr>
          <p:cNvPr id="10" name="Rectangle à coins arrondis 9"/>
          <p:cNvSpPr/>
          <p:nvPr/>
        </p:nvSpPr>
        <p:spPr>
          <a:xfrm>
            <a:off x="407078" y="1894911"/>
            <a:ext cx="8269378" cy="397715"/>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dirty="0">
                <a:solidFill>
                  <a:schemeClr val="bg1"/>
                </a:solidFill>
              </a:rPr>
              <a:t>Important : renseignez un numéro de portable </a:t>
            </a:r>
            <a:r>
              <a:rPr lang="fr-FR" sz="1400" dirty="0">
                <a:solidFill>
                  <a:schemeClr val="bg1"/>
                </a:solidFill>
              </a:rPr>
              <a:t>pour recevoir les alertes envoyées par la plateforme</a:t>
            </a:r>
            <a:r>
              <a:rPr lang="fr-FR" sz="1400" i="1" dirty="0">
                <a:solidFill>
                  <a:schemeClr val="bg1"/>
                </a:solidFill>
              </a:rPr>
              <a:t> </a:t>
            </a:r>
          </a:p>
        </p:txBody>
      </p:sp>
      <p:sp>
        <p:nvSpPr>
          <p:cNvPr id="11" name="Rectangle à coins arrondis 10"/>
          <p:cNvSpPr/>
          <p:nvPr/>
        </p:nvSpPr>
        <p:spPr>
          <a:xfrm>
            <a:off x="407078" y="3544956"/>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kern="0" dirty="0">
                <a:solidFill>
                  <a:schemeClr val="bg1"/>
                </a:solidFill>
              </a:rPr>
              <a:t>Conseil aux parents ou tuteurs légaux </a:t>
            </a:r>
            <a:r>
              <a:rPr lang="fr-FR" sz="1400" kern="0" dirty="0">
                <a:solidFill>
                  <a:schemeClr val="bg1"/>
                </a:solidFill>
              </a:rPr>
              <a:t>: renseigner votre email et numéro de portable dans le dossier de votre enfant pour recevoir messages et alertes Parcoursup.</a:t>
            </a:r>
            <a:r>
              <a:rPr lang="fr-FR" sz="1400" b="1" kern="0" dirty="0">
                <a:solidFill>
                  <a:schemeClr val="bg1"/>
                </a:solidFill>
              </a:rPr>
              <a:t> </a:t>
            </a:r>
            <a:r>
              <a:rPr lang="fr-FR" sz="1400" kern="0" dirty="0">
                <a:solidFill>
                  <a:schemeClr val="bg1"/>
                </a:solidFill>
              </a:rPr>
              <a:t>Vous pourrez également recevoir des formations qui organisent des épreuves écrites/orales le rappel des échéances</a:t>
            </a:r>
            <a:r>
              <a:rPr lang="fr-FR" sz="1600" kern="0" dirty="0">
                <a:solidFill>
                  <a:schemeClr val="bg1"/>
                </a:solidFill>
              </a:rPr>
              <a:t>. </a:t>
            </a:r>
          </a:p>
        </p:txBody>
      </p:sp>
    </p:spTree>
    <p:extLst>
      <p:ext uri="{BB962C8B-B14F-4D97-AF65-F5344CB8AC3E}">
        <p14:creationId xmlns:p14="http://schemas.microsoft.com/office/powerpoint/2010/main" val="397398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PPPE ou PASS)</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Lorsque la formation l’a demandé, le vœu doit être expressément motivé </a:t>
            </a:r>
            <a:r>
              <a:rPr lang="fr-FR" sz="1300" dirty="0">
                <a:solidFill>
                  <a:schemeClr val="tx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17 janvier </a:t>
            </a:r>
          </a:p>
          <a:p>
            <a:pPr algn="ctr"/>
            <a:r>
              <a:rPr lang="fr-FR" sz="1400" b="1" kern="0" dirty="0">
                <a:solidFill>
                  <a:srgbClr val="000091"/>
                </a:solidFill>
                <a:latin typeface="Arial"/>
              </a:rPr>
              <a:t>et le 14 mars 2024 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(en 2023, les candidats ont confirmé 13 vœux en moyenne).</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similaires</a:t>
            </a:r>
            <a:r>
              <a:rPr lang="fr-FR" sz="1600" dirty="0">
                <a:solidFill>
                  <a:schemeClr val="tx1"/>
                </a:solidFill>
              </a:rPr>
              <a:t> (</a:t>
            </a:r>
            <a:r>
              <a:rPr lang="fr-FR" sz="1600" i="1" dirty="0">
                <a:solidFill>
                  <a:schemeClr val="tx1"/>
                </a:solidFill>
              </a:rPr>
              <a:t>exemple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vœu</a:t>
            </a:r>
            <a:r>
              <a:rPr lang="fr-FR" sz="1600" dirty="0">
                <a:solidFill>
                  <a:schemeClr val="tx1"/>
                </a:solidFill>
              </a:rPr>
              <a:t> parmi 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dirty="0">
                <a:solidFill>
                  <a:schemeClr val="tx1"/>
                </a:solidFill>
              </a:rPr>
              <a:t> Vous pouvez choisir un ou plusieurs établissements, sans avoir besoin de les classer. </a:t>
            </a: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Sauf exception, il n’y a pas de vœu multiple pour les licences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a:t>Les 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a:solidFill>
                  <a:srgbClr val="EC130E"/>
                </a:solidFill>
              </a:rPr>
              <a:t>&gt; </a:t>
            </a:r>
            <a:r>
              <a:rPr lang="fr-FR" sz="1600" b="1" dirty="0">
                <a:solidFill>
                  <a:schemeClr val="bg1"/>
                </a:solidFill>
                <a:highlight>
                  <a:srgbClr val="0000FF"/>
                </a:highlight>
              </a:rPr>
              <a:t>Les BTS et les BUT</a:t>
            </a:r>
            <a:r>
              <a:rPr lang="fr-FR" sz="1600" dirty="0">
                <a:solidFill>
                  <a:schemeClr val="tx1"/>
                </a:solidFill>
              </a:rPr>
              <a:t> regroupés par </a:t>
            </a:r>
            <a:r>
              <a:rPr lang="fr-FR" sz="1600" b="1" dirty="0">
                <a:solidFill>
                  <a:schemeClr val="tx1"/>
                </a:solidFill>
              </a:rPr>
              <a:t>spécialité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DN MADE</a:t>
            </a:r>
            <a:r>
              <a:rPr lang="fr-FR" sz="1600" dirty="0">
                <a:solidFill>
                  <a:schemeClr val="tx1"/>
                </a:solidFill>
              </a:rPr>
              <a:t> regroupés 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DCG</a:t>
            </a:r>
            <a:r>
              <a:rPr lang="fr-FR" sz="1600" dirty="0">
                <a:solidFill>
                  <a:schemeClr val="tx1"/>
                </a:solidFill>
              </a:rPr>
              <a:t> (diplôme 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a:solidFill>
                  <a:schemeClr val="bg1"/>
                </a:solidFill>
                <a:highlight>
                  <a:srgbClr val="0000FF"/>
                </a:highlight>
              </a:rPr>
              <a:t>Les classes prépas</a:t>
            </a:r>
            <a:r>
              <a:rPr lang="fr-FR" sz="1600" b="1" dirty="0"/>
              <a:t> </a:t>
            </a:r>
            <a:r>
              <a:rPr lang="fr-FR" sz="1600" dirty="0">
                <a:solidFill>
                  <a:schemeClr val="tx1"/>
                </a:solidFill>
              </a:rPr>
              <a:t>regroupées </a:t>
            </a:r>
            <a:r>
              <a:rPr lang="fr-FR" sz="1600" b="1" dirty="0">
                <a:solidFill>
                  <a:schemeClr val="tx1"/>
                </a:solidFill>
              </a:rPr>
              <a:t>par voie à l’échelle nationale (</a:t>
            </a:r>
            <a:r>
              <a:rPr lang="fr-FR" sz="1600" b="1" u="sng" dirty="0">
                <a:solidFill>
                  <a:schemeClr val="tx1"/>
                </a:solidFill>
                <a:effectLst>
                  <a:outerShdw blurRad="38100" dist="38100" dir="2700000" algn="tl">
                    <a:srgbClr val="000000">
                      <a:alpha val="43137"/>
                    </a:srgbClr>
                  </a:outerShdw>
                </a:effectLst>
              </a:rPr>
              <a:t>spécificité de l’internat</a:t>
            </a:r>
            <a:r>
              <a:rPr lang="fr-FR" sz="1600" b="1" dirty="0">
                <a:solidFill>
                  <a:schemeClr val="tx1"/>
                </a:solidFill>
              </a:rPr>
              <a:t>)</a:t>
            </a:r>
          </a:p>
          <a:p>
            <a:pPr>
              <a:spcAft>
                <a:spcPts val="0"/>
              </a:spcAft>
            </a:pPr>
            <a:r>
              <a:rPr lang="fr-FR" sz="1600" b="1" dirty="0">
                <a:solidFill>
                  <a:srgbClr val="EC130E"/>
                </a:solidFill>
              </a:rPr>
              <a:t>&gt; </a:t>
            </a:r>
            <a:r>
              <a:rPr lang="fr-FR" sz="1600" b="1" dirty="0">
                <a:solidFill>
                  <a:schemeClr val="bg1"/>
                </a:solidFill>
                <a:highlight>
                  <a:srgbClr val="0000FF"/>
                </a:highlight>
              </a:rPr>
              <a:t>Les EFTS</a:t>
            </a:r>
            <a:r>
              <a:rPr lang="fr-FR" sz="1600" b="1" dirty="0"/>
              <a:t> </a:t>
            </a:r>
            <a:r>
              <a:rPr lang="fr-FR" sz="1600" dirty="0">
                <a:solidFill>
                  <a:schemeClr val="tx1"/>
                </a:solidFill>
              </a:rPr>
              <a:t>(</a:t>
            </a:r>
            <a:r>
              <a:rPr lang="fr-FR" sz="1600" dirty="0" err="1">
                <a:solidFill>
                  <a:schemeClr val="tx1"/>
                </a:solidFill>
              </a:rPr>
              <a:t>Etabl</a:t>
            </a:r>
            <a:r>
              <a:rPr lang="fr-FR" sz="1600" dirty="0">
                <a:solidFill>
                  <a:schemeClr val="tx1"/>
                </a:solidFill>
              </a:rPr>
              <a:t>. de Formation en Travail Social) regroupés par </a:t>
            </a:r>
            <a:r>
              <a:rPr lang="fr-FR" sz="1600" b="1" dirty="0">
                <a:solidFill>
                  <a:schemeClr val="tx1"/>
                </a:solidFill>
              </a:rPr>
              <a:t>diplôme d’État à l’échelle nationale </a:t>
            </a:r>
          </a:p>
          <a:p>
            <a:pPr>
              <a:spcAft>
                <a:spcPts val="0"/>
              </a:spcAft>
            </a:pPr>
            <a:r>
              <a:rPr lang="fr-FR" sz="1600" b="1" dirty="0">
                <a:solidFill>
                  <a:srgbClr val="EC130E"/>
                </a:solidFill>
              </a:rPr>
              <a:t>&gt; </a:t>
            </a:r>
            <a:r>
              <a:rPr lang="fr-FR" sz="1600" b="1" dirty="0">
                <a:solidFill>
                  <a:schemeClr val="bg1"/>
                </a:solidFill>
                <a:highlight>
                  <a:srgbClr val="0000FF"/>
                </a:highlight>
              </a:rPr>
              <a:t>Les DNA</a:t>
            </a:r>
            <a:r>
              <a:rPr lang="fr-FR" sz="1600" dirty="0">
                <a:solidFill>
                  <a:schemeClr val="tx1"/>
                </a:solidFill>
              </a:rPr>
              <a:t>  (diplôme national d’art) proposés par les écoles d’art du ministère de la culture regroupés par </a:t>
            </a:r>
            <a:r>
              <a:rPr lang="fr-FR" sz="1600" b="1" dirty="0">
                <a:solidFill>
                  <a:schemeClr val="tx1"/>
                </a:solidFill>
              </a:rPr>
              <a:t>mention à l’échelle nationale </a:t>
            </a:r>
          </a:p>
          <a:p>
            <a:pPr>
              <a:spcAft>
                <a:spcPts val="0"/>
              </a:spcAft>
            </a:pPr>
            <a:endParaRPr lang="fr-FR" sz="1600" dirty="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Tree>
    <p:extLst>
      <p:ext uri="{BB962C8B-B14F-4D97-AF65-F5344CB8AC3E}">
        <p14:creationId xmlns:p14="http://schemas.microsoft.com/office/powerpoint/2010/main" val="170299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a:solidFill>
                  <a:schemeClr val="bg1"/>
                </a:solidFill>
                <a:highlight>
                  <a:srgbClr val="0000FF"/>
                </a:highlight>
              </a:rPr>
              <a:t>Les 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p>
          <a:p>
            <a:pPr marL="179388" lvl="0" algn="just"/>
            <a:r>
              <a:rPr lang="fr-FR" sz="1600" b="1" i="1" dirty="0">
                <a:solidFill>
                  <a:schemeClr val="tx1"/>
                </a:solidFill>
              </a:rPr>
              <a:t>Rappel</a:t>
            </a:r>
            <a:r>
              <a:rPr lang="fr-FR" sz="1600" i="1" dirty="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a:solidFill>
                  <a:schemeClr val="bg1"/>
                </a:solidFill>
                <a:highlight>
                  <a:srgbClr val="0000FF"/>
                </a:highlight>
              </a:rPr>
              <a:t>Les 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a:solidFill>
                  <a:schemeClr val="bg1"/>
                </a:solidFill>
                <a:highlight>
                  <a:srgbClr val="0000FF"/>
                </a:highlight>
              </a:rPr>
              <a:t>Le 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a:solidFill>
                  <a:schemeClr val="bg1"/>
                </a:solidFill>
                <a:highlight>
                  <a:srgbClr val="0000FF"/>
                </a:highlight>
              </a:rPr>
              <a:t>Les 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a:solidFill>
                  <a:schemeClr val="bg1"/>
                </a:solidFill>
                <a:highlight>
                  <a:srgbClr val="0000FF"/>
                </a:highlight>
              </a:rPr>
              <a:t>Le 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Tree>
    <p:extLst>
      <p:ext uri="{BB962C8B-B14F-4D97-AF65-F5344CB8AC3E}">
        <p14:creationId xmlns:p14="http://schemas.microsoft.com/office/powerpoint/2010/main" val="2007359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différents</a:t>
            </a:r>
            <a:endParaRPr lang="fr-FR" sz="800" b="1" dirty="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Paris Saclay propose 7 instituts. Vous demandez 4 instituts au sein de ce regroupement :</a:t>
            </a:r>
            <a:endParaRPr lang="fr-FR" sz="1600" dirty="0">
              <a:sym typeface="Wingdings" panose="05000000000000000000" pitchFamily="2" charset="2"/>
            </a:endParaRPr>
          </a:p>
          <a:p>
            <a:pPr algn="just">
              <a:spcAft>
                <a:spcPts val="0"/>
              </a:spcAft>
              <a:defRPr/>
            </a:pPr>
            <a:endParaRPr lang="fr-FR" sz="400" dirty="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regroupement d’IFSI) et 4 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4" name="Rectangle à coins arrondis 3"/>
          <p:cNvSpPr/>
          <p:nvPr/>
        </p:nvSpPr>
        <p:spPr>
          <a:xfrm>
            <a:off x="228283" y="3540266"/>
            <a:ext cx="8557758"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Parcoursup.fr  </a:t>
            </a:r>
          </a:p>
        </p:txBody>
      </p:sp>
    </p:spTree>
    <p:extLst>
      <p:ext uri="{BB962C8B-B14F-4D97-AF65-F5344CB8AC3E}">
        <p14:creationId xmlns:p14="http://schemas.microsoft.com/office/powerpoint/2010/main" val="3224629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359999" y="1419622"/>
            <a:ext cx="8523604" cy="3280966"/>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600" b="1" u="sng" dirty="0">
                <a:solidFill>
                  <a:schemeClr val="tx1"/>
                </a:solidFill>
              </a:rPr>
              <a:t>Il n’y a pas de secteur géographique.</a:t>
            </a:r>
            <a:r>
              <a:rPr lang="fr-FR" sz="1600" b="1" dirty="0">
                <a:solidFill>
                  <a:schemeClr val="tx1"/>
                </a:solidFill>
              </a:rPr>
              <a:t>  </a:t>
            </a:r>
            <a:r>
              <a:rPr lang="fr-FR" sz="1600" dirty="0">
                <a:solidFill>
                  <a:schemeClr val="tx1"/>
                </a:solidFill>
              </a:rPr>
              <a:t>Les lycéens peuvent faire des vœux pour les formations qui les intéressent où qu’elles soient, dans leur académie ou en dehors.</a:t>
            </a:r>
            <a:r>
              <a:rPr lang="fr-FR" sz="1600" b="1" u="sng" dirty="0">
                <a:solidFill>
                  <a:schemeClr val="tx1"/>
                </a:solidFill>
              </a:rPr>
              <a:t> </a:t>
            </a:r>
            <a:endParaRPr lang="fr-FR" sz="1700" dirty="0">
              <a:solidFill>
                <a:schemeClr val="tx1"/>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(licences, PPPE, PASS)</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Lorsque la licence, le PPPE ou le PASS est très demandé, </a:t>
            </a:r>
            <a:r>
              <a:rPr lang="fr-FR" sz="1500" b="1" dirty="0">
                <a:solidFill>
                  <a:schemeClr val="tx1"/>
                </a:solidFill>
              </a:rPr>
              <a:t>une priorité au secteur géographique (généralement l’académie) s’applique : </a:t>
            </a:r>
            <a:r>
              <a:rPr lang="fr-FR" sz="15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500" dirty="0">
                <a:solidFill>
                  <a:schemeClr val="tx1"/>
                </a:solidFill>
              </a:rPr>
              <a:t>L’appartenance ou non au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spTree>
    <p:extLst>
      <p:ext uri="{BB962C8B-B14F-4D97-AF65-F5344CB8AC3E}">
        <p14:creationId xmlns:p14="http://schemas.microsoft.com/office/powerpoint/2010/main" val="327653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626745" lvl="1" indent="-169545"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12/01/2024</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5612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12/01/2024</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20</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214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a:solidFill>
                  <a:schemeClr val="tx1"/>
                </a:solidFill>
              </a:rPr>
              <a:t>Lettre de motivation par vœu </a:t>
            </a:r>
            <a:r>
              <a:rPr lang="fr-FR" sz="1600" b="1" dirty="0">
                <a:solidFill>
                  <a:schemeClr val="tx1"/>
                </a:solidFill>
              </a:rPr>
              <a:t>uniquement lorsque la formation l’a demandée</a:t>
            </a:r>
            <a:endParaRPr lang="fr-FR" sz="16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rubrique « préférence et autres projets »</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pièces complémentaires demandées par certaines 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a:solidFill>
                  <a:schemeClr val="tx1"/>
                </a:solidFill>
              </a:rPr>
              <a:t>rubrique «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3 avril 2024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3 avril 2024 inclus</a:t>
            </a:r>
          </a:p>
        </p:txBody>
      </p:sp>
    </p:spTree>
    <p:extLst>
      <p:ext uri="{BB962C8B-B14F-4D97-AF65-F5344CB8AC3E}">
        <p14:creationId xmlns:p14="http://schemas.microsoft.com/office/powerpoint/2010/main" val="2850462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2" name="Titre 1"/>
          <p:cNvSpPr>
            <a:spLocks noGrp="1"/>
          </p:cNvSpPr>
          <p:nvPr>
            <p:ph type="title"/>
          </p:nvPr>
        </p:nvSpPr>
        <p:spPr>
          <a:xfrm>
            <a:off x="359999" y="900000"/>
            <a:ext cx="8424000" cy="720000"/>
          </a:xfrm>
        </p:spPr>
        <p:txBody>
          <a:bodyPr/>
          <a:lstStyle/>
          <a:p>
            <a:r>
              <a:rPr lang="fr-FR" sz="2200" dirty="0"/>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Une lettre de motivation demandée par la formation pour connaitre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chemeClr val="bg1"/>
                </a:solidFill>
                <a:highlight>
                  <a:srgbClr val="0000FF"/>
                </a:highlight>
              </a:rPr>
              <a:t>La motivation du candidat, sa connaissance et sa compréhension de la formation demandée et son intérêt pour celle-ci</a:t>
            </a:r>
            <a:r>
              <a:rPr lang="fr-FR" sz="1600" b="1" dirty="0"/>
              <a:t>. </a:t>
            </a:r>
            <a:r>
              <a:rPr lang="fr-FR" sz="1600" dirty="0">
                <a:solidFill>
                  <a:schemeClr val="tx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600" b="1" dirty="0">
                <a:solidFill>
                  <a:schemeClr val="bg1"/>
                </a:solidFill>
                <a:highlight>
                  <a:srgbClr val="0000FF"/>
                </a:highlight>
              </a:rPr>
              <a:t>La lettre de motivation</a:t>
            </a:r>
            <a:r>
              <a:rPr lang="fr-FR" sz="1600" dirty="0">
                <a:solidFill>
                  <a:schemeClr val="tx1"/>
                </a:solidFill>
              </a:rPr>
              <a:t>  est personnelle. Renseignez-la, soignez l’orthographe et le style, évitez les copier-coller ou les emprunts de formules toutes faites...cela se voit et ne plaidera pas pour votre dossier.</a:t>
            </a:r>
          </a:p>
          <a:p>
            <a:pPr>
              <a:buFontTx/>
              <a:buChar char="-"/>
              <a:defRPr/>
            </a:pPr>
            <a:endParaRPr lang="fr-FR" sz="1100" b="1" dirty="0"/>
          </a:p>
        </p:txBody>
      </p:sp>
      <p:sp>
        <p:nvSpPr>
          <p:cNvPr id="7" name="Rectangle à coins arrondis 6"/>
          <p:cNvSpPr/>
          <p:nvPr/>
        </p:nvSpPr>
        <p:spPr>
          <a:xfrm>
            <a:off x="359996" y="3810000"/>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b="1" dirty="0"/>
              <a:t>A noter : </a:t>
            </a:r>
            <a:r>
              <a:rPr lang="fr-FR" sz="1600" dirty="0"/>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dans laquelle le candidat indique : </a:t>
            </a:r>
          </a:p>
          <a:p>
            <a:pPr>
              <a:defRPr/>
            </a:pPr>
            <a:endParaRPr lang="fr-FR" sz="500" b="1" dirty="0">
              <a:solidFill>
                <a:srgbClr val="F28E65"/>
              </a:solidFill>
            </a:endParaRPr>
          </a:p>
          <a:p>
            <a:pPr marL="285750" indent="-285750" algn="just">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4 juillet 2024. </a:t>
            </a:r>
          </a:p>
          <a:p>
            <a:pPr algn="just">
              <a:defRPr/>
            </a:pPr>
            <a:endParaRPr lang="fr-FR" sz="500" dirty="0"/>
          </a:p>
          <a:p>
            <a:pPr marL="285750" indent="-285750" algn="just">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33914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800" b="1" dirty="0">
                <a:solidFill>
                  <a:schemeClr val="bg1"/>
                </a:solidFill>
                <a:highlight>
                  <a:srgbClr val="0000FF"/>
                </a:highlight>
              </a:rPr>
              <a:t>Rubrique facultative où le candidat </a:t>
            </a:r>
            <a:r>
              <a:rPr lang="fr-FR" sz="1800" b="1" dirty="0"/>
              <a:t>: </a:t>
            </a:r>
          </a:p>
          <a:p>
            <a:pPr marL="285750" indent="-285750">
              <a:buClr>
                <a:srgbClr val="EC130E"/>
              </a:buClr>
              <a:buFont typeface="Arial" panose="020B0604020202020204" pitchFamily="34" charset="0"/>
              <a:buChar char="•"/>
            </a:pPr>
            <a:r>
              <a:rPr lang="fr-FR" sz="1800" b="1" dirty="0"/>
              <a:t>renseigne des informations qui ne sont pas liées à sa scolarité et que le candidat souhaite porter à la connaissance des formations </a:t>
            </a:r>
            <a:r>
              <a:rPr lang="fr-FR" sz="1800" dirty="0">
                <a:solidFill>
                  <a:schemeClr val="tx1"/>
                </a:solidFill>
              </a:rPr>
              <a:t>(ex : activités extra-scolaires, stages / job, pratiques culturelles ou sportives…)</a:t>
            </a:r>
          </a:p>
          <a:p>
            <a:pPr marL="285750" indent="-285750">
              <a:buClr>
                <a:srgbClr val="EC130E"/>
              </a:buClr>
              <a:buFont typeface="Arial" panose="020B0604020202020204" pitchFamily="34" charset="0"/>
              <a:buChar char="•"/>
            </a:pPr>
            <a:r>
              <a:rPr lang="fr-FR" sz="1800" dirty="0">
                <a:solidFill>
                  <a:schemeClr val="tx1"/>
                </a:solidFill>
              </a:rPr>
              <a:t>Un espace pour </a:t>
            </a:r>
            <a:r>
              <a:rPr lang="fr-FR" sz="1800" b="1" dirty="0"/>
              <a:t>faire connaitre ses engagements </a:t>
            </a:r>
            <a:r>
              <a:rPr lang="fr-FR" sz="1800" dirty="0">
                <a:solidFill>
                  <a:schemeClr val="tx1"/>
                </a:solidFill>
              </a:rPr>
              <a:t>: vie lycéenne, engagement associatif, service civique ou SNU, cordées 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7" name="Rectangle à coins arrondis 6"/>
          <p:cNvSpPr/>
          <p:nvPr/>
        </p:nvSpPr>
        <p:spPr>
          <a:xfrm>
            <a:off x="342336" y="3475787"/>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31264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chemeClr val="bg1"/>
                </a:solidFill>
                <a:highlight>
                  <a:srgbClr val="0000FF"/>
                </a:highlight>
              </a:rPr>
              <a:t>Un questionnaire en ligne sur le site Terminales2022-2023.fr</a:t>
            </a:r>
          </a:p>
          <a:p>
            <a:pPr marL="285750" indent="-285750">
              <a:buFont typeface="Wingdings"/>
              <a:buChar char="à"/>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17 janvier 2024</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br>
              <a:rPr lang="fr-FR" sz="900" b="1" dirty="0">
                <a:solidFill>
                  <a:srgbClr val="ED7454"/>
                </a:solidFill>
              </a:rPr>
            </a:br>
            <a:r>
              <a:rPr lang="fr-FR" sz="1600" b="1" dirty="0"/>
              <a:t>Une attestation de passation à télécharger est à joindre à son dossier Parcoursup avant le 3 avril 2024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90663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 et notes du baccalauréat </a:t>
            </a:r>
            <a:br>
              <a:rPr lang="fr-FR" sz="2200" dirty="0"/>
            </a:br>
            <a:br>
              <a:rPr lang="fr-FR" dirty="0"/>
            </a:b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épreuves anticipées de français</a:t>
            </a:r>
            <a:r>
              <a:rPr lang="fr-FR" sz="1400" dirty="0">
                <a:solidFill>
                  <a:schemeClr val="accent1"/>
                </a:solidFill>
              </a:rPr>
              <a:t> </a:t>
            </a:r>
            <a:r>
              <a:rPr lang="fr-FR" sz="1400" dirty="0">
                <a:solidFill>
                  <a:schemeClr val="tx1"/>
                </a:solidFill>
              </a:rPr>
              <a:t>et notes obtenues au titre du contrôle continu du baccalauréat (pour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 notes des épreuves terminales des deux enseignements de spécialité (pour les lycéens généraux et technologiques)</a:t>
            </a:r>
          </a:p>
          <a:p>
            <a:pPr marL="177800" lvl="0" indent="-177800" defTabSz="457200">
              <a:spcBef>
                <a:spcPct val="20000"/>
              </a:spcBef>
              <a:spcAft>
                <a:spcPts val="0"/>
              </a:spcAft>
              <a:buClr>
                <a:srgbClr val="FF0000"/>
              </a:buClr>
              <a:buSzPct val="100000"/>
              <a:buFont typeface="Lucida Grande"/>
              <a:buChar char="&gt;"/>
              <a:defRPr/>
            </a:pPr>
            <a:endParaRPr lang="fr-FR" sz="800" b="1"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t>Sauf cas particulier, pas de saisie à réaliser </a:t>
            </a:r>
            <a:r>
              <a:rPr lang="fr-FR" sz="1600" dirty="0"/>
              <a:t>: </a:t>
            </a:r>
            <a:r>
              <a:rPr lang="fr-FR" sz="1600" dirty="0">
                <a:solidFill>
                  <a:schemeClr val="tx1"/>
                </a:solidFill>
              </a:rPr>
              <a:t>ces éléments sont remontés par votre  lycée automatiquement et vous pourrez les vérifier début avril. 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Le 2ème conseil de classe examine les vœux de chaque lycéen avec </a:t>
            </a:r>
            <a:r>
              <a:rPr lang="fr-FR" sz="1600" b="1" dirty="0"/>
              <a:t>bienveillance et confiance</a:t>
            </a:r>
            <a:r>
              <a:rPr lang="fr-FR" sz="1600" b="1" dirty="0">
                <a:solidFill>
                  <a:schemeClr val="tx1"/>
                </a:solidFill>
              </a:rPr>
              <a:t> </a:t>
            </a:r>
            <a:r>
              <a:rPr lang="fr-FR" sz="1600" dirty="0">
                <a:solidFill>
                  <a:schemeClr val="tx1"/>
                </a:solidFill>
              </a:rPr>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de l’élève dans la classe/dans le groupe</a:t>
            </a: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sur la capacité à réussir, pour 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30 mai 2024</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000" y="900001"/>
            <a:ext cx="8784001" cy="447614"/>
          </a:xfrm>
        </p:spPr>
        <p:txBody>
          <a:bodyPr/>
          <a:lstStyle/>
          <a:p>
            <a:r>
              <a:rPr lang="fr-FR" sz="2200" dirty="0"/>
              <a:t>Récapitulatif des éléments transmis à chaque formation</a:t>
            </a:r>
          </a:p>
        </p:txBody>
      </p:sp>
      <p:sp>
        <p:nvSpPr>
          <p:cNvPr id="4" name="Espace réservé du texte 3"/>
          <p:cNvSpPr>
            <a:spLocks noGrp="1"/>
          </p:cNvSpPr>
          <p:nvPr>
            <p:ph type="body" sz="quarter" idx="4294967295"/>
          </p:nvPr>
        </p:nvSpPr>
        <p:spPr>
          <a:xfrm>
            <a:off x="360001" y="1357278"/>
            <a:ext cx="3707945" cy="3564765"/>
          </a:xfrm>
        </p:spPr>
        <p:txBody>
          <a:bodyPr/>
          <a:lstStyle/>
          <a:p>
            <a:pPr marL="177800" lvl="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lettre de motivation </a:t>
            </a:r>
            <a:r>
              <a:rPr lang="fr-FR" sz="1500" dirty="0">
                <a:solidFill>
                  <a:schemeClr val="tx1"/>
                </a:solidFill>
              </a:rPr>
              <a:t> quand elle est demandée par la formation</a:t>
            </a:r>
          </a:p>
          <a:p>
            <a:pPr marL="177800" lvl="0" indent="-177800" algn="just" defTabSz="457200">
              <a:spcBef>
                <a:spcPct val="20000"/>
              </a:spcBef>
              <a:spcAft>
                <a:spcPts val="0"/>
              </a:spcAft>
              <a:buClr>
                <a:srgbClr val="FF0000"/>
              </a:buClr>
              <a:buSzPct val="100000"/>
              <a:buFont typeface="Lucida Grande"/>
              <a:buChar char="&gt;"/>
              <a:defRPr/>
            </a:pPr>
            <a:endParaRPr lang="fr-FR" sz="800" b="1"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les pièces complémentaires</a:t>
            </a:r>
            <a:r>
              <a:rPr lang="fr-FR" sz="1500" dirty="0">
                <a:solidFill>
                  <a:schemeClr val="tx1"/>
                </a:solidFill>
              </a:rPr>
              <a:t> demandées par certaines formations</a:t>
            </a:r>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rubrique « Activités et centres d’intérêt »</a:t>
            </a:r>
            <a:r>
              <a:rPr lang="fr-FR" sz="1500" dirty="0">
                <a:solidFill>
                  <a:schemeClr val="tx1"/>
                </a:solidFill>
              </a:rPr>
              <a:t>, si elle a été renseignée </a:t>
            </a:r>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r>
              <a:rPr lang="fr-FR" sz="1500" b="1" dirty="0">
                <a:solidFill>
                  <a:schemeClr val="bg1"/>
                </a:solidFill>
                <a:highlight>
                  <a:srgbClr val="0000FF"/>
                </a:highlight>
              </a:rPr>
              <a:t>la fiche Avenir</a:t>
            </a:r>
            <a:r>
              <a:rPr lang="fr-FR" sz="1500" dirty="0">
                <a:solidFill>
                  <a:schemeClr val="tx1"/>
                </a:solidFill>
              </a:rPr>
              <a:t> renseignée par le lycée</a:t>
            </a:r>
            <a:r>
              <a:rPr lang="fr-FR" sz="1500" dirty="0"/>
              <a:t> </a:t>
            </a:r>
          </a:p>
          <a:p>
            <a:pPr marL="177800" indent="-177800" algn="just" defTabSz="457200">
              <a:spcBef>
                <a:spcPct val="20000"/>
              </a:spcBef>
              <a:spcAft>
                <a:spcPts val="0"/>
              </a:spcAft>
              <a:buClr>
                <a:srgbClr val="FF0000"/>
              </a:buClr>
              <a:buSzPct val="100000"/>
              <a:buFont typeface="Lucida Grande"/>
              <a:buChar char="&gt;"/>
              <a:defRPr/>
            </a:pPr>
            <a:endParaRPr lang="fr-FR" sz="800" dirty="0"/>
          </a:p>
          <a:p>
            <a:pPr marL="177800" indent="-177800" algn="just" defTabSz="457200">
              <a:spcBef>
                <a:spcPct val="20000"/>
              </a:spcBef>
              <a:spcAft>
                <a:spcPts val="0"/>
              </a:spcAft>
              <a:buClr>
                <a:srgbClr val="FF0000"/>
              </a:buClr>
              <a:buSzPct val="100000"/>
              <a:buFont typeface="Lucida Grande"/>
              <a:buChar char="&gt;"/>
              <a:defRPr/>
            </a:pPr>
            <a:endParaRPr lang="fr-FR" sz="1500" dirty="0">
              <a:solidFill>
                <a:schemeClr val="tx1"/>
              </a:solidFill>
            </a:endParaRPr>
          </a:p>
          <a:p>
            <a:pPr marL="177800" indent="-177800" algn="just" defTabSz="457200">
              <a:spcBef>
                <a:spcPct val="20000"/>
              </a:spcBef>
              <a:spcAft>
                <a:spcPts val="0"/>
              </a:spcAft>
              <a:buClr>
                <a:srgbClr val="FF0000"/>
              </a:buClr>
              <a:buSzPct val="100000"/>
              <a:buFont typeface="Lucida Grande"/>
              <a:buChar char="&gt;"/>
              <a:defRPr/>
            </a:pPr>
            <a:endParaRPr lang="fr-FR" sz="15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2000" dirty="0">
              <a:solidFill>
                <a:srgbClr val="3D566E"/>
              </a:solidFill>
              <a:latin typeface="Calibri"/>
            </a:endParaRPr>
          </a:p>
          <a:p>
            <a:endParaRPr lang="fr-FR"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28</a:t>
            </a:fld>
            <a:endParaRPr lang="fr-FR"/>
          </a:p>
        </p:txBody>
      </p:sp>
      <p:sp>
        <p:nvSpPr>
          <p:cNvPr id="11" name="Rectangle à coins arrondis 10"/>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
        <p:nvSpPr>
          <p:cNvPr id="12" name="Espace réservé du texte 5"/>
          <p:cNvSpPr>
            <a:spLocks noGrp="1"/>
          </p:cNvSpPr>
          <p:nvPr>
            <p:ph type="body" sz="quarter" idx="14"/>
          </p:nvPr>
        </p:nvSpPr>
        <p:spPr>
          <a:xfrm>
            <a:off x="4219928" y="1357278"/>
            <a:ext cx="4545128" cy="2500021"/>
          </a:xfrm>
        </p:spPr>
        <p:txBody>
          <a:bodyPr>
            <a:noAutofit/>
          </a:bodyPr>
          <a:lstStyle/>
          <a:p>
            <a:pPr marL="285750" indent="-285750" defTabSz="457189">
              <a:spcBef>
                <a:spcPct val="20000"/>
              </a:spcBef>
              <a:spcAft>
                <a:spcPts val="0"/>
              </a:spcAft>
              <a:buClr>
                <a:srgbClr val="FF0000"/>
              </a:buClr>
              <a:buSzPct val="100000"/>
              <a:buFont typeface="Courier New" panose="02070309020205020404" pitchFamily="49" charset="0"/>
              <a:buChar char="o"/>
              <a:defRPr/>
            </a:pPr>
            <a:r>
              <a:rPr lang="fr-FR" sz="1400" b="1" dirty="0">
                <a:solidFill>
                  <a:schemeClr val="bg1"/>
                </a:solidFill>
                <a:highlight>
                  <a:srgbClr val="0000FF"/>
                </a:highlight>
              </a:rPr>
              <a:t>Les bulletins scolaires et notes du baccalauréat : </a:t>
            </a:r>
          </a:p>
          <a:p>
            <a:pPr lvl="1" algn="just"/>
            <a:r>
              <a:rPr lang="fr-FR" sz="1500" b="1" dirty="0">
                <a:solidFill>
                  <a:schemeClr val="tx1"/>
                </a:solidFill>
              </a:rPr>
              <a:t>Année de première </a:t>
            </a:r>
            <a:r>
              <a:rPr lang="fr-FR" sz="1500" dirty="0">
                <a:solidFill>
                  <a:schemeClr val="tx1"/>
                </a:solidFill>
              </a:rPr>
              <a:t>: bulletins scolaires et les notes des épreuves anticipées de français et celles au titre du contrôle continu du baccalauréat (pour les lycéens généraux et technologiques)</a:t>
            </a:r>
          </a:p>
          <a:p>
            <a:pPr lvl="1" algn="just"/>
            <a:r>
              <a:rPr lang="fr-FR" sz="1500" b="1" dirty="0">
                <a:solidFill>
                  <a:schemeClr val="tx1"/>
                </a:solidFill>
              </a:rPr>
              <a:t>Année de terminale </a:t>
            </a:r>
            <a:r>
              <a:rPr lang="fr-FR" sz="1500" dirty="0">
                <a:solidFill>
                  <a:schemeClr val="tx1"/>
                </a:solidFill>
              </a:rPr>
              <a:t>: bulletins scolaires des 1er et 2e trimestres (ou 1</a:t>
            </a:r>
            <a:r>
              <a:rPr lang="fr-FR" sz="1500" baseline="30000" dirty="0">
                <a:solidFill>
                  <a:schemeClr val="tx1"/>
                </a:solidFill>
              </a:rPr>
              <a:t>er</a:t>
            </a:r>
            <a:r>
              <a:rPr lang="fr-FR" sz="1500" dirty="0">
                <a:solidFill>
                  <a:schemeClr val="tx1"/>
                </a:solidFill>
              </a:rPr>
              <a:t> semestre)</a:t>
            </a:r>
          </a:p>
        </p:txBody>
      </p:sp>
      <p:sp>
        <p:nvSpPr>
          <p:cNvPr id="3" name="Rectangle 2"/>
          <p:cNvSpPr/>
          <p:nvPr/>
        </p:nvSpPr>
        <p:spPr>
          <a:xfrm>
            <a:off x="4345038" y="3256250"/>
            <a:ext cx="4572000" cy="954107"/>
          </a:xfrm>
          <a:prstGeom prst="rect">
            <a:avLst/>
          </a:prstGeom>
        </p:spPr>
        <p:txBody>
          <a:bodyPr>
            <a:spAutoFit/>
          </a:bodyPr>
          <a:lstStyle/>
          <a:p>
            <a:pPr algn="just"/>
            <a:r>
              <a:rPr lang="fr-FR" sz="1400" b="1" dirty="0">
                <a:solidFill>
                  <a:schemeClr val="bg1"/>
                </a:solidFill>
                <a:highlight>
                  <a:srgbClr val="0000FF"/>
                </a:highlight>
              </a:rPr>
              <a:t>Des informations sur votre parcours spécifique</a:t>
            </a:r>
            <a:r>
              <a:rPr lang="fr-FR" sz="1400" b="1" dirty="0"/>
              <a:t> </a:t>
            </a:r>
            <a:r>
              <a:rPr lang="fr-FR" sz="1400" dirty="0"/>
              <a:t>(sections européennes ou binationales et les options internationales) ou </a:t>
            </a:r>
            <a:r>
              <a:rPr lang="fr-FR" sz="1400" b="1" dirty="0">
                <a:solidFill>
                  <a:schemeClr val="bg1"/>
                </a:solidFill>
                <a:highlight>
                  <a:srgbClr val="0000FF"/>
                </a:highlight>
              </a:rPr>
              <a:t>votre participation aux cordées de la réussite</a:t>
            </a:r>
            <a:r>
              <a:rPr lang="fr-FR" sz="1400" b="1" dirty="0"/>
              <a:t> </a:t>
            </a:r>
            <a:r>
              <a:rPr lang="fr-FR" sz="1400" dirty="0"/>
              <a:t>(seulement si vous le souhaitez)</a:t>
            </a:r>
          </a:p>
        </p:txBody>
      </p:sp>
    </p:spTree>
    <p:extLst>
      <p:ext uri="{BB962C8B-B14F-4D97-AF65-F5344CB8AC3E}">
        <p14:creationId xmlns:p14="http://schemas.microsoft.com/office/powerpoint/2010/main" val="33966910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12/01/2024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29</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4868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br>
              <a:rPr lang="fr-FR" sz="2800" dirty="0"/>
            </a:br>
            <a:r>
              <a:rPr lang="fr-FR" sz="2800" dirty="0">
                <a:solidFill>
                  <a:srgbClr val="000091"/>
                </a:solidFill>
              </a:rPr>
              <a:t>Étape 1 : découvrir les formations et élaborer son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81" y="823464"/>
            <a:ext cx="5948855" cy="3107882"/>
          </a:xfrm>
          <a:prstGeom prst="rect">
            <a:avLst/>
          </a:prstGeom>
        </p:spPr>
      </p:pic>
    </p:spTree>
    <p:extLst>
      <p:ext uri="{BB962C8B-B14F-4D97-AF65-F5344CB8AC3E}">
        <p14:creationId xmlns:p14="http://schemas.microsoft.com/office/powerpoint/2010/main" val="54146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br>
              <a:rPr lang="fr-FR" sz="2800" dirty="0"/>
            </a:br>
            <a:r>
              <a:rPr lang="fr-FR" sz="2800" dirty="0">
                <a:solidFill>
                  <a:srgbClr val="000091"/>
                </a:solidFill>
              </a:rPr>
              <a:t>L’analyse des candidatures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30</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655458"/>
          </a:xfrm>
        </p:spPr>
        <p:txBody>
          <a:bodyPr/>
          <a:lstStyle/>
          <a:p>
            <a:r>
              <a:rPr lang="fr-FR" sz="2200" dirty="0"/>
              <a:t>Rappel  : Parcoursup ne décide pas de votre affectation</a:t>
            </a:r>
          </a:p>
        </p:txBody>
      </p:sp>
      <p:sp>
        <p:nvSpPr>
          <p:cNvPr id="3" name="Espace réservé du contenu 2"/>
          <p:cNvSpPr>
            <a:spLocks noGrp="1"/>
          </p:cNvSpPr>
          <p:nvPr>
            <p:ph sz="quarter" idx="4294967295"/>
          </p:nvPr>
        </p:nvSpPr>
        <p:spPr>
          <a:xfrm>
            <a:off x="359999" y="1386589"/>
            <a:ext cx="8424000" cy="3290341"/>
          </a:xfrm>
        </p:spPr>
        <p:txBody>
          <a:bodyPr/>
          <a:lstStyle/>
          <a:p>
            <a:endParaRPr lang="fr-FR" sz="500" b="1" dirty="0"/>
          </a:p>
          <a:p>
            <a:r>
              <a:rPr lang="fr-FR" sz="1600" b="1" dirty="0">
                <a:solidFill>
                  <a:schemeClr val="bg1"/>
                </a:solidFill>
                <a:highlight>
                  <a:srgbClr val="0000FF"/>
                </a:highlight>
              </a:rPr>
              <a:t>Aucun algorithme de Parcoursup ne fait l’analyse de votre candidature</a:t>
            </a:r>
          </a:p>
          <a:p>
            <a:pPr algn="just">
              <a:spcAft>
                <a:spcPts val="1200"/>
              </a:spcAft>
            </a:pPr>
            <a:r>
              <a:rPr lang="fr-FR" sz="1500" dirty="0">
                <a:solidFill>
                  <a:schemeClr val="tx1"/>
                </a:solidFill>
              </a:rPr>
              <a:t>Ce sont les enseignants de la formation qui analysent votre candidature dans le cadre d’une commission d'examen des vœux (ou jury). Cette commission définit les modalités et les critères d'analyse des candidatures renseignés sur cette fiche. </a:t>
            </a:r>
            <a:r>
              <a:rPr lang="fr-FR" sz="1500" b="1" dirty="0">
                <a:solidFill>
                  <a:schemeClr val="tx1"/>
                </a:solidFill>
              </a:rPr>
              <a:t>Parcoursup n’analyse aucune candidature. Avec Parcoursup, il n’y a pas de tirage au sort.</a:t>
            </a:r>
          </a:p>
          <a:p>
            <a:r>
              <a:rPr lang="fr-FR" sz="1600" b="1" dirty="0">
                <a:solidFill>
                  <a:schemeClr val="bg1"/>
                </a:solidFill>
                <a:highlight>
                  <a:srgbClr val="0000FF"/>
                </a:highlight>
              </a:rPr>
              <a:t>Aucun algorithme de Parcoursup ne décide de votre affectation</a:t>
            </a:r>
          </a:p>
          <a:p>
            <a:pPr algn="just"/>
            <a:r>
              <a:rPr lang="fr-FR" sz="1500" dirty="0">
                <a:solidFill>
                  <a:schemeClr val="tx1"/>
                </a:solidFill>
              </a:rPr>
              <a:t>Apres analyse des candidatures, les formations transmettent un classement qui sert de base aux propositions d’admission formulées via Parcoursup aux candidats à partir du 30 mai 2024. </a:t>
            </a:r>
          </a:p>
          <a:p>
            <a:pPr algn="just"/>
            <a:r>
              <a:rPr lang="fr-FR" sz="1500" dirty="0">
                <a:solidFill>
                  <a:schemeClr val="tx1"/>
                </a:solidFill>
              </a:rPr>
              <a:t>Chaque candidat choisit en fonction des propositions d’admission qu’il reçoit, à partir du 30 mai 2024. </a:t>
            </a:r>
            <a:r>
              <a:rPr lang="fr-FR" sz="1500" b="1" dirty="0">
                <a:solidFill>
                  <a:schemeClr val="tx1"/>
                </a:solidFill>
              </a:rPr>
              <a:t>Parcoursup garantit à chaque candidat la liberté de choix, la possibilité de garder des vœux pour lesquels il est en liste d'attente et d’avoir le dernier mot (</a:t>
            </a:r>
            <a:r>
              <a:rPr lang="fr-FR" sz="1500" b="1" dirty="0">
                <a:solidFill>
                  <a:schemeClr val="tx1"/>
                </a:solidFill>
                <a:effectLst>
                  <a:outerShdw blurRad="38100" dist="38100" dir="2700000" algn="tl">
                    <a:srgbClr val="000000">
                      <a:alpha val="43137"/>
                    </a:srgbClr>
                  </a:outerShdw>
                </a:effectLst>
              </a:rPr>
              <a:t>dispositifs d’entrainement mis à disposition au printemps 2024</a:t>
            </a:r>
            <a:r>
              <a:rPr lang="fr-FR" sz="1500" b="1" dirty="0">
                <a:solidFill>
                  <a:schemeClr val="tx1"/>
                </a:solidFill>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5329239" y="86105"/>
            <a:ext cx="3435818"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Ce sont les formations qui évaluent les candidatures</a:t>
            </a:r>
          </a:p>
        </p:txBody>
      </p:sp>
    </p:spTree>
    <p:extLst>
      <p:ext uri="{BB962C8B-B14F-4D97-AF65-F5344CB8AC3E}">
        <p14:creationId xmlns:p14="http://schemas.microsoft.com/office/powerpoint/2010/main" val="387257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32</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 30 mai au 12 juillet 2024 </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ceux qui vous intéressent vraiment car </a:t>
            </a:r>
            <a:r>
              <a:rPr lang="fr-FR" sz="1400" b="1" dirty="0">
                <a:solidFill>
                  <a:schemeClr val="bg1"/>
                </a:solidFill>
                <a:highlight>
                  <a:srgbClr val="0000FF"/>
                </a:highlight>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30 mai 2024</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12/01/2024</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34</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34</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PPPE, PASS)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et les choix des candidats</a:t>
            </a:r>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35</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30 mai 2024)</a:t>
            </a: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35</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du 16 au 23 juin 2024, pendant les épreuves écrites du bac, les délais de réponse aux propositions d’admission sont suspendus pour permettre aux lycéens de se concentrer sur les épreuves.</a:t>
            </a: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(1/2)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le(s) vœu(x) en attente qu’il souhaite conserver (cette possibilité existe jusqu’au moment de l’archivage des vœux en attente)</a:t>
            </a: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le(s) vœu(x) 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36</a:t>
            </a:fld>
            <a:endParaRPr lang="fr-FR"/>
          </a:p>
        </p:txBody>
      </p:sp>
    </p:spTree>
    <p:extLst>
      <p:ext uri="{BB962C8B-B14F-4D97-AF65-F5344CB8AC3E}">
        <p14:creationId xmlns:p14="http://schemas.microsoft.com/office/powerpoint/2010/main" val="1380543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(2/2)</a:t>
            </a:r>
            <a:br>
              <a:rPr lang="fr-FR" sz="2400" dirty="0"/>
            </a:b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600" dirty="0"/>
              <a:t>des</a:t>
            </a:r>
            <a:r>
              <a:rPr lang="fr-FR" sz="1600" dirty="0">
                <a:solidFill>
                  <a:srgbClr val="0C5076"/>
                </a:solidFill>
              </a:rPr>
              <a:t> </a:t>
            </a:r>
            <a:r>
              <a:rPr lang="fr-FR" sz="1600" dirty="0"/>
              <a:t>indicateurs</a:t>
            </a:r>
            <a:r>
              <a:rPr lang="fr-FR" sz="1600" dirty="0">
                <a:solidFill>
                  <a:srgbClr val="0C5076"/>
                </a:solidFill>
              </a:rPr>
              <a:t> </a:t>
            </a:r>
            <a:r>
              <a:rPr lang="fr-FR" sz="1600" dirty="0">
                <a:solidFill>
                  <a:schemeClr val="tx1"/>
                </a:solidFill>
              </a:rPr>
              <a:t>s’affichent dans son dossier pour chaque vœu en attente et l’aident à </a:t>
            </a:r>
            <a:r>
              <a:rPr lang="fr-FR" sz="1600" dirty="0"/>
              <a:t>suivre sa situation </a:t>
            </a:r>
            <a:r>
              <a:rPr lang="fr-FR" sz="1600" dirty="0">
                <a:solidFill>
                  <a:schemeClr val="tx1"/>
                </a:solidFill>
              </a:rPr>
              <a:t>qui évolue jusqu’au 12 juillet 2024 en fonction des places libérées par d’autres candidats</a:t>
            </a:r>
            <a:r>
              <a:rPr lang="fr-FR" sz="400" dirty="0">
                <a:solidFill>
                  <a:schemeClr val="tx1"/>
                </a:solidFill>
              </a:rPr>
              <a:t>    </a:t>
            </a: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chemeClr val="tx1"/>
                </a:solidFill>
              </a:rPr>
              <a:t>dès le 30 mai 2024, il peut demander un conseil ou un accompagnement individuel ou collectif dans son lycée ou dans un CIO pour envisager d’autres choix de formation et préparer la phase complémentaire à partir du 11 juin 2024.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457200" y="3989393"/>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savoir</a:t>
            </a:r>
            <a:r>
              <a:rPr lang="fr-FR" sz="1600" dirty="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a:t>Des 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30 mai 2024 </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11 juin au 12 septembre 2024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vœux et répondre aux propositions dans des formations disposant de places disponibles</a:t>
            </a:r>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4 juillet 2024 </a:t>
            </a:r>
            <a:r>
              <a:rPr lang="fr-FR" sz="1500" dirty="0"/>
              <a:t>: </a:t>
            </a:r>
            <a:r>
              <a:rPr lang="fr-FR" sz="1500" dirty="0">
                <a:solidFill>
                  <a:schemeClr val="tx1"/>
                </a:solidFill>
              </a:rPr>
              <a:t>les candidats n’ayant pas eu de proposition 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38</a:t>
            </a:fld>
            <a:endParaRPr lang="fr-FR"/>
          </a:p>
        </p:txBody>
      </p:sp>
    </p:spTree>
    <p:extLst>
      <p:ext uri="{BB962C8B-B14F-4D97-AF65-F5344CB8AC3E}">
        <p14:creationId xmlns:p14="http://schemas.microsoft.com/office/powerpoint/2010/main" val="20728534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lgn="just"/>
            <a:endParaRPr lang="fr-FR" sz="800" dirty="0"/>
          </a:p>
          <a:p>
            <a:pPr algn="just"/>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tx1"/>
                </a:solidFill>
              </a:rPr>
              <a:t>Consulter les modalités d’inscription indiquées dans le dossier candidat sur Parcoursup. </a:t>
            </a:r>
          </a:p>
          <a:p>
            <a:pPr marL="285750" indent="-285750" algn="just">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lgn="just">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via 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8 juillet 2024</a:t>
            </a:r>
          </a:p>
        </p:txBody>
      </p:sp>
    </p:spTree>
    <p:extLst>
      <p:ext uri="{BB962C8B-B14F-4D97-AF65-F5344CB8AC3E}">
        <p14:creationId xmlns:p14="http://schemas.microsoft.com/office/powerpoint/2010/main" val="43025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4</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a:t>Retrouvez 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err="1">
                <a:solidFill>
                  <a:schemeClr val="bg1"/>
                </a:solidFill>
                <a:highlight>
                  <a:srgbClr val="0000FF"/>
                </a:highlight>
              </a:rPr>
              <a:t>Parcoursup.fr</a:t>
            </a:r>
            <a:r>
              <a:rPr lang="fr-FR" sz="1500" b="1" dirty="0">
                <a:solidFill>
                  <a:schemeClr val="bg1"/>
                </a:solidFill>
                <a:highlight>
                  <a:srgbClr val="0000FF"/>
                </a:highlight>
              </a:rPr>
              <a:t> : </a:t>
            </a:r>
            <a:r>
              <a:rPr lang="fr-FR" sz="1500" dirty="0">
                <a:solidFill>
                  <a:schemeClr val="bg1"/>
                </a:solidFill>
                <a:highlight>
                  <a:srgbClr val="0000FF"/>
                </a:highlight>
              </a:rPr>
              <a:t> </a:t>
            </a:r>
          </a:p>
          <a:p>
            <a:pPr marL="285750" indent="-285750">
              <a:buFontTx/>
              <a:buChar char="-"/>
            </a:pPr>
            <a:r>
              <a:rPr lang="fr-FR" sz="1300" dirty="0"/>
              <a:t>Le moteur de recherche Parcoursup </a:t>
            </a:r>
          </a:p>
          <a:p>
            <a:pPr marL="285750" indent="-285750">
              <a:buFontTx/>
              <a:buChar char="-"/>
            </a:pPr>
            <a:r>
              <a:rPr lang="fr-FR" sz="1300" dirty="0"/>
              <a:t>un 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2227198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dirty="0"/>
          </a:p>
        </p:txBody>
      </p:sp>
      <p:sp>
        <p:nvSpPr>
          <p:cNvPr id="7" name="Rectangle à coins arrondis 6"/>
          <p:cNvSpPr/>
          <p:nvPr/>
        </p:nvSpPr>
        <p:spPr>
          <a:xfrm>
            <a:off x="5529263" y="76969"/>
            <a:ext cx="31820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la procédure</a:t>
            </a:r>
          </a:p>
        </p:txBody>
      </p:sp>
      <p:sp>
        <p:nvSpPr>
          <p:cNvPr id="9" name="Espace réservé du contenu 2"/>
          <p:cNvSpPr>
            <a:spLocks noGrp="1"/>
          </p:cNvSpPr>
          <p:nvPr>
            <p:ph sz="quarter" idx="4294967295"/>
          </p:nvPr>
        </p:nvSpPr>
        <p:spPr>
          <a:xfrm>
            <a:off x="341264" y="1067966"/>
            <a:ext cx="8784002" cy="3435886"/>
          </a:xfrm>
        </p:spPr>
        <p:txBody>
          <a:bodyPr/>
          <a:lstStyle/>
          <a:p>
            <a:pPr marL="177800" indent="-177800" algn="just"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Prenez connaissance du calendrier 2024</a:t>
            </a:r>
            <a:r>
              <a:rPr lang="fr-FR" sz="1400" b="1" dirty="0"/>
              <a:t>, </a:t>
            </a:r>
            <a:r>
              <a:rPr lang="fr-FR" sz="1400" dirty="0">
                <a:solidFill>
                  <a:schemeClr val="tx1"/>
                </a:solidFill>
              </a:rPr>
              <a:t>des modalités de fonctionnement de la plateforme et des vidéos tutos pour vous familiariser avec la procédure</a:t>
            </a:r>
          </a:p>
          <a:p>
            <a:pPr marL="177800" indent="-177800" algn="just"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N’attendez pas la dernière minute</a:t>
            </a:r>
            <a:r>
              <a:rPr lang="fr-FR" sz="1400" b="1" dirty="0">
                <a:solidFill>
                  <a:schemeClr val="tx1"/>
                </a:solidFill>
              </a:rPr>
              <a:t> </a:t>
            </a:r>
            <a:r>
              <a:rPr lang="fr-FR" sz="1400" dirty="0">
                <a:solidFill>
                  <a:schemeClr val="tx1"/>
                </a:solidFill>
              </a:rPr>
              <a:t>pour préparer votre projet d’orientation : explorez le moteur de recherche des formations, consultez les fiches des formations qui vous intéressent </a:t>
            </a:r>
          </a:p>
          <a:p>
            <a:pPr marL="177800" indent="-177800" algn="just"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Ne restez pas seul avec vos questions :</a:t>
            </a:r>
            <a:r>
              <a:rPr lang="fr-FR" sz="1400" b="1" dirty="0">
                <a:solidFill>
                  <a:schemeClr val="accent1"/>
                </a:solidFill>
              </a:rPr>
              <a:t> </a:t>
            </a:r>
            <a:r>
              <a:rPr lang="fr-FR" sz="1400" dirty="0">
                <a:solidFill>
                  <a:schemeClr val="tx1"/>
                </a:solidFill>
              </a:rPr>
              <a:t>échangez au sein de votre lycée et profiter des opportunités de rencontres avec les enseignants et étudiants du supérieur : salons d’orientation, Live Parcoursup, journées portes ouvertes</a:t>
            </a:r>
          </a:p>
          <a:p>
            <a:pPr marL="177800" indent="-177800" algn="just"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Faites les vœux pour  les formations qui vous intéressent, ne vous autocensurez pas, pensez à diversifier vos vœux et évitez de ne formuler qu’un seul vœu</a:t>
            </a:r>
          </a:p>
          <a:p>
            <a:pPr marL="177800" indent="-177800" algn="just" defTabSz="457200">
              <a:spcBef>
                <a:spcPct val="20000"/>
              </a:spcBef>
              <a:spcAft>
                <a:spcPts val="1200"/>
              </a:spcAft>
              <a:buClr>
                <a:srgbClr val="FF0000"/>
              </a:buClr>
              <a:buSzPct val="100000"/>
              <a:buFont typeface="Lucida Grande"/>
              <a:buChar char="&gt;"/>
            </a:pPr>
            <a:r>
              <a:rPr lang="fr-FR" sz="1400" b="1" dirty="0">
                <a:solidFill>
                  <a:schemeClr val="bg1"/>
                </a:solidFill>
                <a:highlight>
                  <a:srgbClr val="0000FF"/>
                </a:highlight>
              </a:rPr>
              <a:t>Anticipez le déroulement de la phase d’admission</a:t>
            </a:r>
            <a:r>
              <a:rPr lang="fr-FR" sz="1400" b="1" dirty="0">
                <a:solidFill>
                  <a:schemeClr val="tx1"/>
                </a:solidFill>
              </a:rPr>
              <a:t>, </a:t>
            </a:r>
            <a:r>
              <a:rPr lang="fr-FR" sz="1400" dirty="0">
                <a:solidFill>
                  <a:schemeClr val="tx1"/>
                </a:solidFill>
              </a:rPr>
              <a:t>en vous aidant des conseils des enseignants du supérieur et des chiffres clés renseignés dans les fiches des formations</a:t>
            </a:r>
          </a:p>
          <a:p>
            <a:pPr marL="177800" indent="-177800" algn="just" defTabSz="457200">
              <a:spcBef>
                <a:spcPct val="20000"/>
              </a:spcBef>
              <a:spcAft>
                <a:spcPts val="1200"/>
              </a:spcAft>
              <a:buClr>
                <a:srgbClr val="FF0000"/>
              </a:buClr>
              <a:buSzPct val="100000"/>
              <a:buFont typeface="Lucida Grande"/>
              <a:buChar char="&gt;"/>
            </a:pPr>
            <a:endParaRPr lang="fr-FR" sz="1400" b="1" dirty="0">
              <a:solidFill>
                <a:schemeClr val="bg1"/>
              </a:solidFill>
              <a:highlight>
                <a:srgbClr val="0000FF"/>
              </a:highlight>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accent1"/>
              </a:solidFill>
            </a:endParaRPr>
          </a:p>
          <a:p>
            <a:pPr marL="177800" indent="-177800" defTabSz="457200">
              <a:spcBef>
                <a:spcPct val="20000"/>
              </a:spcBef>
              <a:spcAft>
                <a:spcPts val="0"/>
              </a:spcAft>
              <a:buClr>
                <a:srgbClr val="FF0000"/>
              </a:buClr>
              <a:buSzPct val="100000"/>
              <a:buFont typeface="Lucida Grande"/>
              <a:buChar char="&gt;"/>
            </a:pPr>
            <a:endParaRPr lang="fr-FR" sz="1400" b="1" dirty="0">
              <a:solidFill>
                <a:schemeClr val="tx1"/>
              </a:solidFill>
            </a:endParaRPr>
          </a:p>
          <a:p>
            <a:pPr lvl="0" defTabSz="457200">
              <a:spcBef>
                <a:spcPct val="20000"/>
              </a:spcBef>
              <a:spcAft>
                <a:spcPts val="0"/>
              </a:spcAft>
              <a:buClr>
                <a:srgbClr val="FF0000"/>
              </a:buClr>
              <a:buSzPct val="100000"/>
            </a:pPr>
            <a:endParaRPr lang="fr-FR" sz="1200" b="1" dirty="0">
              <a:solidFill>
                <a:schemeClr val="tx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accent1"/>
              </a:solidFill>
            </a:endParaRP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bg1"/>
              </a:solidFill>
              <a:highlight>
                <a:srgbClr val="0000FF"/>
              </a:highlight>
            </a:endParaRPr>
          </a:p>
          <a:p>
            <a:pPr marL="179388" defTabSz="457200">
              <a:spcBef>
                <a:spcPct val="20000"/>
              </a:spcBef>
              <a:spcAft>
                <a:spcPts val="0"/>
              </a:spcAft>
              <a:buClr>
                <a:srgbClr val="FF0000"/>
              </a:buClr>
              <a:buSzPct val="100000"/>
            </a:pPr>
            <a:endParaRPr lang="fr-FR" sz="1400" dirty="0">
              <a:solidFill>
                <a:srgbClr val="3D566E"/>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Tree>
    <p:extLst>
      <p:ext uri="{BB962C8B-B14F-4D97-AF65-F5344CB8AC3E}">
        <p14:creationId xmlns:p14="http://schemas.microsoft.com/office/powerpoint/2010/main" val="2450227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Le numéro vert (à partir du 17 janvier 2024) </a:t>
            </a:r>
            <a:r>
              <a:rPr lang="fr-FR" sz="2000" dirty="0">
                <a:solidFill>
                  <a:srgbClr val="3D566E"/>
                </a:solidFill>
              </a:rPr>
              <a:t>: </a:t>
            </a:r>
            <a:r>
              <a:rPr lang="fr-FR" sz="2000" b="1" dirty="0"/>
              <a:t>0 800 400 070 </a:t>
            </a:r>
            <a:r>
              <a:rPr lang="fr-FR" sz="2000" dirty="0">
                <a:solidFill>
                  <a:schemeClr val="tx1"/>
                </a:solidFill>
              </a:rPr>
              <a:t>(Numéros spécifiques pour l’Outre-mer indiqués sur Parcoursup.fr)</a:t>
            </a: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La 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a:solidFill>
                  <a:schemeClr val="bg1"/>
                </a:solidFill>
                <a:highlight>
                  <a:srgbClr val="0000FF"/>
                </a:highlight>
              </a:rPr>
              <a:t>Les réseaux sociaux pour suivre l’actualité de Parcoursup et recevoir des conseils </a:t>
            </a:r>
            <a:r>
              <a:rPr lang="fr-FR" sz="2000" dirty="0">
                <a:solidFill>
                  <a:schemeClr val="tx1"/>
                </a:solidFill>
              </a:rPr>
              <a:t>(Parcoursup_info sur Twitter/X et </a:t>
            </a:r>
            <a:r>
              <a:rPr lang="fr-FR" sz="2000" dirty="0" err="1">
                <a:solidFill>
                  <a:schemeClr val="tx1"/>
                </a:solidFill>
              </a:rPr>
              <a:t>Parcoursupinfo</a:t>
            </a:r>
            <a:r>
              <a:rPr lang="fr-FR" sz="2000" dirty="0">
                <a:solidFill>
                  <a:schemeClr val="tx1"/>
                </a:solidFill>
              </a:rPr>
              <a:t> sur Instagram et Facebook)</a:t>
            </a:r>
          </a:p>
          <a:p>
            <a:pPr lvl="0" defTabSz="457200">
              <a:spcBef>
                <a:spcPct val="20000"/>
              </a:spcBef>
              <a:spcAft>
                <a:spcPts val="0"/>
              </a:spcAft>
              <a:buClr>
                <a:srgbClr val="FF0000"/>
              </a:buClr>
              <a:buSzPct val="100000"/>
            </a:pPr>
            <a:r>
              <a:rPr lang="fr-FR" sz="2800" b="1" dirty="0"/>
              <a:t>	</a:t>
            </a: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12/01/2024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2"/>
                </a:solidFill>
              </a:rPr>
              <a:t>Parmi les 23 000 formations dispensant de diplômes reconnus par l’État disponibles via le moteur de recherche de formation : </a:t>
            </a:r>
          </a:p>
          <a:p>
            <a:pPr marL="171450" indent="-171450">
              <a:buFont typeface="Arial" pitchFamily="34" charset="0"/>
              <a:buChar char="•"/>
            </a:pPr>
            <a:r>
              <a:rPr lang="fr-FR" sz="1300" b="1" dirty="0">
                <a:solidFill>
                  <a:schemeClr val="bg1"/>
                </a:solidFill>
                <a:highlight>
                  <a:srgbClr val="0000FF"/>
                </a:highlight>
              </a:rPr>
              <a:t>Des formations sous statut étudiant </a:t>
            </a:r>
            <a:r>
              <a:rPr lang="fr-FR" sz="1400" dirty="0"/>
              <a:t>: </a:t>
            </a:r>
            <a:r>
              <a:rPr lang="fr-FR" sz="1400" dirty="0">
                <a:solidFill>
                  <a:schemeClr val="tx1"/>
                </a:solidFill>
              </a:rPr>
              <a:t>les différentes licences (dont les licences « accès santé »), les Parcours préparatoires au professorat des écoles (PPPE) et les parcours d’accès aux études de santé (PASS), les classes prépa, BTS, BUT (Bachelor universitaire de technologie ), formations en soins infirmiers (en IFSI) et autres formations paramédicales, formations en travail social (en EFTS), écoles d’ingénieur, de commerce et de management, Sciences Po/ Instituts d’Etudes Politiques, écoles vétérinaires, formations aux métiers de la culture, du sport…</a:t>
            </a:r>
          </a:p>
          <a:p>
            <a:pPr marL="171450" indent="-171450">
              <a:spcBef>
                <a:spcPts val="600"/>
              </a:spcBef>
              <a:buFont typeface="Arial" pitchFamily="34" charset="0"/>
              <a:buChar char="•"/>
            </a:pPr>
            <a:r>
              <a:rPr lang="fr-FR" sz="1400" b="1" dirty="0">
                <a:solidFill>
                  <a:schemeClr val="bg1"/>
                </a:solidFill>
                <a:highlight>
                  <a:srgbClr val="0000FF"/>
                </a:highlight>
              </a:rPr>
              <a:t>Des formations en apprentissage </a:t>
            </a:r>
            <a:r>
              <a:rPr lang="fr-FR" sz="1400" dirty="0"/>
              <a:t>:</a:t>
            </a:r>
            <a:r>
              <a:rPr lang="fr-FR" sz="1400" dirty="0">
                <a:solidFill>
                  <a:schemeClr val="tx1"/>
                </a:solidFill>
              </a:rPr>
              <a:t> l’apprentissage est proposé dans différentes formations (BTS, BUT, licence…).</a:t>
            </a:r>
          </a:p>
          <a:p>
            <a:pPr marL="171450" indent="-171450">
              <a:spcBef>
                <a:spcPts val="600"/>
              </a:spcBef>
              <a:buFont typeface="Arial" pitchFamily="34" charset="0"/>
              <a:buChar char="•"/>
            </a:pPr>
            <a:r>
              <a:rPr lang="fr-FR" sz="1300" b="1" dirty="0">
                <a:solidFill>
                  <a:schemeClr val="bg1"/>
                </a:solidFill>
                <a:highlight>
                  <a:srgbClr val="0000FF"/>
                </a:highlight>
              </a:rPr>
              <a:t>Des informations utiles à consulter sur la fiche formation </a:t>
            </a:r>
            <a:r>
              <a:rPr lang="fr-FR" sz="1400" dirty="0">
                <a:solidFill>
                  <a:schemeClr val="tx1"/>
                </a:solidFill>
              </a:rPr>
              <a:t>:  le statut de l’établissement (public/privé ), la nature de la formation (sélective /non sélective), les frais de scolarité, les chiffres clés    </a:t>
            </a:r>
          </a:p>
          <a:p>
            <a:pPr marL="179388"/>
            <a:r>
              <a:rPr lang="fr-FR" sz="1400" b="1" dirty="0">
                <a:solidFill>
                  <a:schemeClr val="tx1"/>
                </a:solidFill>
              </a:rPr>
              <a:t>Quelques rares formations privées ne sont pas présentes sur Parcoursup</a:t>
            </a:r>
            <a:r>
              <a:rPr lang="fr-FR" sz="1400" dirty="0">
                <a:solidFill>
                  <a:schemeClr val="tx1"/>
                </a:solidFill>
              </a:rPr>
              <a:t> &gt; prendre contact avec les établissements </a:t>
            </a:r>
          </a:p>
          <a:p>
            <a:endParaRPr lang="fr-FR" sz="1400" dirty="0"/>
          </a:p>
          <a:p>
            <a:endParaRPr lang="fr-FR" sz="1200" dirty="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23 000 formations reconnues par l’Etat disponibles sur Parcoursup</a:t>
            </a:r>
          </a:p>
        </p:txBody>
      </p:sp>
    </p:spTree>
    <p:extLst>
      <p:ext uri="{BB962C8B-B14F-4D97-AF65-F5344CB8AC3E}">
        <p14:creationId xmlns:p14="http://schemas.microsoft.com/office/powerpoint/2010/main" val="1544073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a:p>
        </p:txBody>
      </p:sp>
      <p:sp>
        <p:nvSpPr>
          <p:cNvPr id="10" name="ZoneTexte 9"/>
          <p:cNvSpPr txBox="1"/>
          <p:nvPr/>
        </p:nvSpPr>
        <p:spPr>
          <a:xfrm>
            <a:off x="5167624" y="1354073"/>
            <a:ext cx="3598712" cy="2456057"/>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des formations</a:t>
            </a:r>
            <a:r>
              <a:rPr lang="fr-FR" sz="1200" dirty="0"/>
              <a:t> en utilisant des  mots clés, une zone géo ou critères de recherche (type de formation, spécialité, aménagement spécifique…)</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a:solidFill>
                  <a:schemeClr val="bg1"/>
                </a:solidFill>
                <a:highlight>
                  <a:srgbClr val="0000FF"/>
                </a:highlight>
              </a:rPr>
              <a:t>Afficher le taux d’accès par type de baccalauréat  </a:t>
            </a:r>
            <a:r>
              <a:rPr lang="fr-FR" sz="1200" dirty="0"/>
              <a:t>pour une information plus personnalisée</a:t>
            </a:r>
          </a:p>
          <a:p>
            <a:pPr lvl="0" defTabSz="457200">
              <a:spcBef>
                <a:spcPct val="20000"/>
              </a:spcBef>
              <a:buClr>
                <a:srgbClr val="FF0000"/>
              </a:buClr>
              <a:buSzPct val="100000"/>
              <a:defRPr/>
            </a:pPr>
            <a:endParaRPr lang="fr-FR" sz="1200" b="1" dirty="0">
              <a:solidFill>
                <a:schemeClr val="bg1"/>
              </a:solidFill>
              <a:highlight>
                <a:srgbClr val="0000FF"/>
              </a:highlight>
            </a:endParaRPr>
          </a:p>
          <a:p>
            <a:pPr lvl="0" defTabSz="457200">
              <a:spcBef>
                <a:spcPct val="20000"/>
              </a:spcBef>
              <a:buClr>
                <a:srgbClr val="FF0000"/>
              </a:buClr>
              <a:buSzPct val="100000"/>
              <a:defRPr/>
            </a:pPr>
            <a:r>
              <a:rPr lang="fr-FR" sz="1200" b="1" dirty="0">
                <a:solidFill>
                  <a:schemeClr val="bg1"/>
                </a:solidFill>
                <a:highlight>
                  <a:srgbClr val="0000FF"/>
                </a:highlight>
              </a:rPr>
              <a:t>Affiner les résultats de recherche</a:t>
            </a:r>
            <a:r>
              <a:rPr lang="fr-FR" sz="1200" dirty="0">
                <a:solidFill>
                  <a:schemeClr val="tx2"/>
                </a:solidFill>
              </a:rPr>
              <a:t> </a:t>
            </a:r>
            <a:r>
              <a:rPr lang="fr-FR" sz="1200" dirty="0"/>
              <a:t>en zoomant sur la carte pour afficher les formations dans une zone géographique précise</a:t>
            </a:r>
          </a:p>
        </p:txBody>
      </p:sp>
      <p:sp>
        <p:nvSpPr>
          <p:cNvPr id="7" name="Rectangle à coins arrondis 6"/>
          <p:cNvSpPr/>
          <p:nvPr/>
        </p:nvSpPr>
        <p:spPr>
          <a:xfrm>
            <a:off x="3491949" y="76969"/>
            <a:ext cx="521932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formations sur Parcoursup.gouv.fr</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809933" cy="3370877"/>
          </a:xfrm>
        </p:spPr>
        <p:txBody>
          <a:bodyPr/>
          <a:lstStyle/>
          <a:p>
            <a:pPr marL="0" lvl="1" indent="0" algn="just" defTabSz="457200">
              <a:buClr>
                <a:srgbClr val="FF0000"/>
              </a:buClr>
              <a:buNone/>
              <a:defRPr/>
            </a:pPr>
            <a:r>
              <a:rPr lang="fr-FR" sz="1200" dirty="0">
                <a:solidFill>
                  <a:schemeClr val="tx1"/>
                </a:solidFill>
              </a:rPr>
              <a:t>Au niveau du résultats de la recherche, un premier niveau d’infos : </a:t>
            </a:r>
          </a:p>
          <a:p>
            <a:pPr marL="169863" lvl="1" indent="-169863" algn="just" defTabSz="457200">
              <a:buClr>
                <a:srgbClr val="FF0000"/>
              </a:buClr>
              <a:buFont typeface="Arial-ItalicMT" charset="0"/>
              <a:buChar char="&gt;"/>
              <a:defRPr/>
            </a:pPr>
            <a:r>
              <a:rPr lang="fr-FR" sz="1200" b="1" dirty="0">
                <a:solidFill>
                  <a:schemeClr val="bg1"/>
                </a:solidFill>
                <a:highlight>
                  <a:srgbClr val="0000FF"/>
                </a:highlight>
              </a:rPr>
              <a:t>Le nombre de places</a:t>
            </a:r>
            <a:r>
              <a:rPr lang="fr-FR" sz="1400" dirty="0">
                <a:solidFill>
                  <a:schemeClr val="tx1"/>
                </a:solidFill>
              </a:rPr>
              <a:t> </a:t>
            </a:r>
            <a:r>
              <a:rPr lang="fr-FR" sz="1200" dirty="0">
                <a:solidFill>
                  <a:schemeClr val="tx1"/>
                </a:solidFill>
              </a:rPr>
              <a:t>en 2023 ( à partir du17 janvier 2024) </a:t>
            </a:r>
          </a:p>
          <a:p>
            <a:pPr marL="169863"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Le taux d'accès en 2023</a:t>
            </a:r>
            <a:r>
              <a:rPr lang="fr-FR" sz="1200" dirty="0">
                <a:solidFill>
                  <a:schemeClr val="tx1"/>
                </a:solidFill>
              </a:rPr>
              <a:t>, c'est à dire la proportion de candidats qui ont pu recevoir une proposition d'admission en phase principale</a:t>
            </a:r>
          </a:p>
          <a:p>
            <a:pPr marL="179388" lvl="1" indent="0" algn="just" defTabSz="457200">
              <a:spcBef>
                <a:spcPct val="20000"/>
              </a:spcBef>
              <a:buClr>
                <a:srgbClr val="FF0000"/>
              </a:buClr>
              <a:buNone/>
              <a:defRPr/>
            </a:pPr>
            <a:r>
              <a:rPr lang="fr-FR" sz="1200" dirty="0">
                <a:solidFill>
                  <a:schemeClr val="tx1"/>
                </a:solidFill>
              </a:rPr>
              <a:t>Ce taux d’accès est désormais déclinable par type de baccalauréat</a:t>
            </a:r>
          </a:p>
          <a:p>
            <a:pPr marL="180975" lvl="1" indent="-169863" algn="just" defTabSz="457200">
              <a:spcBef>
                <a:spcPct val="20000"/>
              </a:spcBef>
              <a:buClr>
                <a:srgbClr val="FF0000"/>
              </a:buClr>
              <a:buFont typeface="Arial-ItalicMT" charset="0"/>
              <a:buChar char="&gt;"/>
              <a:defRPr/>
            </a:pPr>
            <a:r>
              <a:rPr lang="fr-FR" sz="1200" b="1" dirty="0">
                <a:solidFill>
                  <a:schemeClr val="bg1"/>
                </a:solidFill>
                <a:highlight>
                  <a:srgbClr val="0000FF"/>
                </a:highlight>
              </a:rPr>
              <a:t>Des suggestions de formations similaires </a:t>
            </a:r>
            <a:r>
              <a:rPr lang="fr-FR" sz="1200" dirty="0">
                <a:solidFill>
                  <a:schemeClr val="tx1"/>
                </a:solidFill>
              </a:rPr>
              <a:t>pour élargir vos choix</a:t>
            </a:r>
          </a:p>
          <a:p>
            <a:pPr marL="11112" lvl="1" indent="0" algn="just" defTabSz="457200">
              <a:spcBef>
                <a:spcPts val="1200"/>
              </a:spcBef>
              <a:spcAft>
                <a:spcPts val="0"/>
              </a:spcAft>
              <a:buClr>
                <a:srgbClr val="FF0000"/>
              </a:buClr>
              <a:buNone/>
              <a:defRPr/>
            </a:pPr>
            <a:r>
              <a:rPr lang="fr-FR" sz="1200" b="1" dirty="0">
                <a:solidFill>
                  <a:schemeClr val="tx1"/>
                </a:solidFill>
              </a:rPr>
              <a:t>Vous aider à préparer vos choix de vœux, deux nouvelles fonctionnalités : </a:t>
            </a:r>
          </a:p>
          <a:p>
            <a:pPr marL="180975" lvl="1" indent="-169863" algn="just" defTabSz="457200">
              <a:buClr>
                <a:srgbClr val="FF0000"/>
              </a:buClr>
              <a:buFont typeface="Arial-ItalicMT" charset="0"/>
              <a:buChar char="&gt;"/>
              <a:defRPr/>
            </a:pPr>
            <a:r>
              <a:rPr lang="fr-FR" sz="1200" b="1" dirty="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a:solidFill>
                  <a:schemeClr val="bg1"/>
                </a:solidFill>
                <a:highlight>
                  <a:srgbClr val="0000FF"/>
                </a:highlight>
              </a:rPr>
              <a:t>Comparer les formations qui vous intéressent grâce au comparateur </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endParaRPr lang="fr-FR" sz="1200" b="1" dirty="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Tree>
    <p:extLst>
      <p:ext uri="{BB962C8B-B14F-4D97-AF65-F5344CB8AC3E}">
        <p14:creationId xmlns:p14="http://schemas.microsoft.com/office/powerpoint/2010/main" val="3037920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6 rubriques clés, pour être plus claire, plus riche, plus transparente</a:t>
            </a:r>
          </a:p>
        </p:txBody>
      </p:sp>
      <p:sp>
        <p:nvSpPr>
          <p:cNvPr id="4" name="Espace réservé du texte 3"/>
          <p:cNvSpPr>
            <a:spLocks noGrp="1"/>
          </p:cNvSpPr>
          <p:nvPr>
            <p:ph type="body" sz="quarter" idx="4294967295"/>
          </p:nvPr>
        </p:nvSpPr>
        <p:spPr>
          <a:xfrm>
            <a:off x="289281" y="1454046"/>
            <a:ext cx="8601301" cy="3432280"/>
          </a:xfrm>
        </p:spPr>
        <p:txBody>
          <a:bodyPr/>
          <a:lstStyle/>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 </a:t>
            </a:r>
            <a:r>
              <a:rPr lang="fr-FR" sz="1300" b="1" dirty="0">
                <a:solidFill>
                  <a:schemeClr val="tx1"/>
                </a:solidFill>
              </a:rPr>
              <a:t>statut de l’établissement</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les dates des journées portes ouvertes...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Comprendre les critères d’analyse des candidatures</a:t>
            </a:r>
            <a:r>
              <a:rPr lang="fr-FR" sz="1300" dirty="0">
                <a:solidFill>
                  <a:schemeClr val="tx1"/>
                </a:solidFill>
              </a:rPr>
              <a:t> à travers la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Accéder aux chiffres clés de la formation </a:t>
            </a:r>
            <a:r>
              <a:rPr lang="fr-FR" sz="1300" b="1" dirty="0"/>
              <a:t> :</a:t>
            </a:r>
            <a:r>
              <a:rPr lang="fr-FR" sz="1300" b="1" dirty="0">
                <a:solidFill>
                  <a:schemeClr val="tx1"/>
                </a:solidFill>
              </a:rPr>
              <a:t>  </a:t>
            </a:r>
            <a:r>
              <a:rPr lang="fr-FR" sz="1300" dirty="0">
                <a:solidFill>
                  <a:schemeClr val="tx1"/>
                </a:solidFill>
              </a:rPr>
              <a:t>ils déclinent les résultats de l’admission en 2023 pour vous permettre de mieux anticiper la procédure et les résultats de la phase d’admission. Des indicateurs de réussite / insertion professionnelle (pour la majorité des BTS et mentions complémentaires, pour les licences pro.) sont affichés</a:t>
            </a:r>
            <a:endParaRPr lang="fr-FR" sz="1300" dirty="0">
              <a:solidFill>
                <a:schemeClr val="tx1"/>
              </a:solidFill>
              <a:cs typeface="Arial"/>
            </a:endParaRPr>
          </a:p>
          <a:p>
            <a:pPr marL="171450" indent="-171450">
              <a:spcAft>
                <a:spcPts val="1200"/>
              </a:spcAft>
              <a:buClr>
                <a:srgbClr val="ED7454"/>
              </a:buClr>
              <a:buFont typeface="Arial" panose="020B0604020202020204" pitchFamily="34" charset="0"/>
              <a:buChar char="•"/>
            </a:pPr>
            <a:r>
              <a:rPr lang="fr-FR" sz="1200" b="1" dirty="0">
                <a:solidFill>
                  <a:schemeClr val="bg1"/>
                </a:solidFill>
                <a:highlight>
                  <a:srgbClr val="0000FF"/>
                </a:highlight>
              </a:rPr>
              <a:t>Connaitre les débouchés professionnels </a:t>
            </a:r>
            <a:r>
              <a:rPr lang="fr-FR" sz="1300" b="1" dirty="0"/>
              <a:t> </a:t>
            </a:r>
            <a:r>
              <a:rPr lang="fr-FR" sz="1300" dirty="0">
                <a:solidFill>
                  <a:schemeClr val="tx1"/>
                </a:solidFill>
              </a:rPr>
              <a:t>: possibilités de poursuite d’études / les perspectives professionnelles</a:t>
            </a:r>
            <a:endParaRPr lang="fr-FR" sz="1300" dirty="0">
              <a:solidFill>
                <a:schemeClr val="tx1"/>
              </a:solidFill>
              <a:cs typeface="Arial"/>
            </a:endParaRPr>
          </a:p>
          <a:p>
            <a:pPr marL="171450" indent="-171450">
              <a:buClr>
                <a:srgbClr val="ED7454"/>
              </a:buClr>
              <a:buFont typeface="Arial" panose="020B0604020202020204" pitchFamily="34" charset="0"/>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des référents de la formation, en particulier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spTree>
    <p:extLst>
      <p:ext uri="{BB962C8B-B14F-4D97-AF65-F5344CB8AC3E}">
        <p14:creationId xmlns:p14="http://schemas.microsoft.com/office/powerpoint/2010/main" val="2204785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modalités d’examen affichés pour chaque formation</a:t>
            </a:r>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600" b="1" dirty="0">
                <a:solidFill>
                  <a:schemeClr val="bg1"/>
                </a:solidFill>
                <a:highlight>
                  <a:srgbClr val="0000FF"/>
                </a:highlight>
              </a:rPr>
              <a:t>Dans les formations sélectives (classes prépa, BUT, BTS, écoles, IFSI…)</a:t>
            </a:r>
          </a:p>
          <a:p>
            <a:r>
              <a:rPr lang="fr-FR" sz="1500" dirty="0">
                <a:solidFill>
                  <a:schemeClr val="tx1"/>
                </a:solidFill>
              </a:rPr>
              <a:t>L’admission se fait sur dossier et, dans certains cas, en ayant recours, en plus ou en lieu et place du dossier, à des épreuves écrites et/ou orales dont le calendrier et les modalités sont affichés aux candidats (rubrique « consulter les modalités de candidature ») </a:t>
            </a:r>
          </a:p>
          <a:p>
            <a:endParaRPr lang="fr-FR" sz="500" dirty="0"/>
          </a:p>
          <a:p>
            <a:r>
              <a:rPr lang="fr-FR" sz="1600" b="1" dirty="0">
                <a:solidFill>
                  <a:schemeClr val="bg1"/>
                </a:solidFill>
                <a:highlight>
                  <a:srgbClr val="0000FF"/>
                </a:highlight>
              </a:rPr>
              <a:t>Dans les formations non sélectives (licences, PPPE et PASS)</a:t>
            </a:r>
          </a:p>
          <a:p>
            <a:pPr algn="just"/>
            <a:r>
              <a:rPr lang="fr-FR" sz="1500" dirty="0">
                <a:solidFill>
                  <a:schemeClr val="tx1"/>
                </a:solidFill>
              </a:rPr>
              <a:t>Un lycéen peut </a:t>
            </a:r>
            <a:r>
              <a:rPr lang="fr-FR" sz="1500" b="1" dirty="0">
                <a:solidFill>
                  <a:schemeClr val="tx1"/>
                </a:solidFill>
              </a:rPr>
              <a:t>accéder à la licence de son choix à l’université, dans la limite des capacités d’accueil : </a:t>
            </a:r>
            <a:r>
              <a:rPr lang="fr-FR" sz="15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5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9</a:t>
            </a:fld>
            <a:endParaRPr lang="fr-FR"/>
          </a:p>
        </p:txBody>
      </p:sp>
      <p:sp>
        <p:nvSpPr>
          <p:cNvPr id="7" name="Rectangle à coins arrondis 6"/>
          <p:cNvSpPr/>
          <p:nvPr/>
        </p:nvSpPr>
        <p:spPr>
          <a:xfrm>
            <a:off x="5746683" y="87534"/>
            <a:ext cx="3105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formations examinent les candidatures ?</a:t>
            </a:r>
          </a:p>
        </p:txBody>
      </p:sp>
    </p:spTree>
    <p:extLst>
      <p:ext uri="{BB962C8B-B14F-4D97-AF65-F5344CB8AC3E}">
        <p14:creationId xmlns:p14="http://schemas.microsoft.com/office/powerpoint/2010/main" val="3736130283"/>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5581</TotalTime>
  <Words>3406</Words>
  <Application>Microsoft Office PowerPoint</Application>
  <PresentationFormat>Affichage à l'écran (16:9)</PresentationFormat>
  <Paragraphs>376</Paragraphs>
  <Slides>41</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41</vt:i4>
      </vt:variant>
    </vt:vector>
  </HeadingPairs>
  <TitlesOfParts>
    <vt:vector size="48" baseType="lpstr">
      <vt:lpstr>Arial</vt:lpstr>
      <vt:lpstr>Arial-ItalicMT</vt:lpstr>
      <vt:lpstr>Calibri</vt:lpstr>
      <vt:lpstr>Courier New</vt:lpstr>
      <vt:lpstr>Lucida Grande</vt:lpstr>
      <vt:lpstr>Wingdings</vt:lpstr>
      <vt:lpstr>OPÉRATEURS</vt:lpstr>
      <vt:lpstr>w</vt:lpstr>
      <vt:lpstr>Présentation PowerPoint</vt:lpstr>
      <vt:lpstr> Étape 1 : découvrir les formations et élaborer son projet d’orientation</vt:lpstr>
      <vt:lpstr>Présentation PowerPoint</vt:lpstr>
      <vt:lpstr>Présentation PowerPoint</vt:lpstr>
      <vt:lpstr>Présentation PowerPoint</vt:lpstr>
      <vt:lpstr>Présentation PowerPoint</vt:lpstr>
      <vt:lpstr>Présentation PowerPoint</vt:lpstr>
      <vt:lpstr>Les modalités d’examen affichés pour chaque formation</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La demande de césure : mode d’emploi </vt:lpstr>
      <vt:lpstr>Présentation PowerPoint</vt:lpstr>
      <vt:lpstr>Finaliser son dossier et confirmer vos vœux </vt:lpstr>
      <vt:lpstr>La lettre de motivation</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Récapitulatif des éléments transmis à chaque formation</vt:lpstr>
      <vt:lpstr>Présentation PowerPoint</vt:lpstr>
      <vt:lpstr> L’analyse des candidatures par les formations</vt:lpstr>
      <vt:lpstr>Rappel  : Parcoursup ne décide pas de votre affectation</vt:lpstr>
      <vt:lpstr>Étape 3 : consulter les réponses des formations et faire ses choix </vt:lpstr>
      <vt:lpstr>La phase d’admission principale : 30 mai au 12 juillet 2024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Présentation PowerPoint</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Isabelle Marty</cp:lastModifiedBy>
  <cp:revision>284</cp:revision>
  <dcterms:created xsi:type="dcterms:W3CDTF">2020-10-27T08:44:50Z</dcterms:created>
  <dcterms:modified xsi:type="dcterms:W3CDTF">2024-01-12T14:00:12Z</dcterms:modified>
</cp:coreProperties>
</file>