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6F_3047243E.xml" ContentType="application/vnd.ms-powerpoint.comment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69"/>
  </p:notesMasterIdLst>
  <p:handoutMasterIdLst>
    <p:handoutMasterId r:id="rId70"/>
  </p:handoutMasterIdLst>
  <p:sldIdLst>
    <p:sldId id="436" r:id="rId2"/>
    <p:sldId id="331" r:id="rId3"/>
    <p:sldId id="359" r:id="rId4"/>
    <p:sldId id="467" r:id="rId5"/>
    <p:sldId id="451" r:id="rId6"/>
    <p:sldId id="452" r:id="rId7"/>
    <p:sldId id="437" r:id="rId8"/>
    <p:sldId id="371" r:id="rId9"/>
    <p:sldId id="428" r:id="rId10"/>
    <p:sldId id="455" r:id="rId11"/>
    <p:sldId id="439" r:id="rId12"/>
    <p:sldId id="454" r:id="rId13"/>
    <p:sldId id="453" r:id="rId14"/>
    <p:sldId id="388" r:id="rId15"/>
    <p:sldId id="360" r:id="rId16"/>
    <p:sldId id="468" r:id="rId17"/>
    <p:sldId id="445" r:id="rId18"/>
    <p:sldId id="385" r:id="rId19"/>
    <p:sldId id="386" r:id="rId20"/>
    <p:sldId id="472" r:id="rId21"/>
    <p:sldId id="469" r:id="rId22"/>
    <p:sldId id="470" r:id="rId23"/>
    <p:sldId id="471" r:id="rId24"/>
    <p:sldId id="473" r:id="rId25"/>
    <p:sldId id="415" r:id="rId26"/>
    <p:sldId id="372" r:id="rId27"/>
    <p:sldId id="431" r:id="rId28"/>
    <p:sldId id="474" r:id="rId29"/>
    <p:sldId id="337" r:id="rId30"/>
    <p:sldId id="338" r:id="rId31"/>
    <p:sldId id="339" r:id="rId32"/>
    <p:sldId id="341" r:id="rId33"/>
    <p:sldId id="365" r:id="rId34"/>
    <p:sldId id="366" r:id="rId35"/>
    <p:sldId id="376" r:id="rId36"/>
    <p:sldId id="377" r:id="rId37"/>
    <p:sldId id="368" r:id="rId38"/>
    <p:sldId id="446" r:id="rId39"/>
    <p:sldId id="343" r:id="rId40"/>
    <p:sldId id="373" r:id="rId41"/>
    <p:sldId id="425" r:id="rId42"/>
    <p:sldId id="369" r:id="rId43"/>
    <p:sldId id="390" r:id="rId44"/>
    <p:sldId id="459" r:id="rId45"/>
    <p:sldId id="395" r:id="rId46"/>
    <p:sldId id="374" r:id="rId47"/>
    <p:sldId id="460" r:id="rId48"/>
    <p:sldId id="447" r:id="rId49"/>
    <p:sldId id="370" r:id="rId50"/>
    <p:sldId id="419" r:id="rId51"/>
    <p:sldId id="406" r:id="rId52"/>
    <p:sldId id="461" r:id="rId53"/>
    <p:sldId id="383" r:id="rId54"/>
    <p:sldId id="434" r:id="rId55"/>
    <p:sldId id="348" r:id="rId56"/>
    <p:sldId id="462" r:id="rId57"/>
    <p:sldId id="379" r:id="rId58"/>
    <p:sldId id="380" r:id="rId59"/>
    <p:sldId id="392" r:id="rId60"/>
    <p:sldId id="393" r:id="rId61"/>
    <p:sldId id="463" r:id="rId62"/>
    <p:sldId id="349" r:id="rId63"/>
    <p:sldId id="381" r:id="rId64"/>
    <p:sldId id="449" r:id="rId65"/>
    <p:sldId id="350" r:id="rId66"/>
    <p:sldId id="465" r:id="rId67"/>
    <p:sldId id="466" r:id="rId68"/>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436"/>
            <p14:sldId id="331"/>
            <p14:sldId id="359"/>
            <p14:sldId id="467"/>
            <p14:sldId id="451"/>
            <p14:sldId id="452"/>
            <p14:sldId id="437"/>
            <p14:sldId id="371"/>
            <p14:sldId id="428"/>
            <p14:sldId id="455"/>
            <p14:sldId id="439"/>
            <p14:sldId id="454"/>
            <p14:sldId id="453"/>
            <p14:sldId id="388"/>
            <p14:sldId id="360"/>
            <p14:sldId id="468"/>
            <p14:sldId id="445"/>
            <p14:sldId id="385"/>
            <p14:sldId id="386"/>
            <p14:sldId id="472"/>
            <p14:sldId id="469"/>
            <p14:sldId id="470"/>
            <p14:sldId id="471"/>
            <p14:sldId id="473"/>
            <p14:sldId id="415"/>
            <p14:sldId id="372"/>
            <p14:sldId id="431"/>
            <p14:sldId id="474"/>
            <p14:sldId id="337"/>
            <p14:sldId id="338"/>
            <p14:sldId id="339"/>
            <p14:sldId id="341"/>
            <p14:sldId id="365"/>
            <p14:sldId id="366"/>
            <p14:sldId id="376"/>
            <p14:sldId id="377"/>
            <p14:sldId id="368"/>
            <p14:sldId id="446"/>
            <p14:sldId id="343"/>
            <p14:sldId id="373"/>
            <p14:sldId id="425"/>
            <p14:sldId id="369"/>
            <p14:sldId id="390"/>
            <p14:sldId id="459"/>
            <p14:sldId id="395"/>
            <p14:sldId id="374"/>
            <p14:sldId id="460"/>
            <p14:sldId id="447"/>
            <p14:sldId id="370"/>
            <p14:sldId id="419"/>
            <p14:sldId id="406"/>
            <p14:sldId id="461"/>
            <p14:sldId id="383"/>
            <p14:sldId id="434"/>
            <p14:sldId id="348"/>
            <p14:sldId id="462"/>
            <p14:sldId id="379"/>
            <p14:sldId id="380"/>
            <p14:sldId id="392"/>
            <p14:sldId id="393"/>
            <p14:sldId id="463"/>
            <p14:sldId id="349"/>
            <p14:sldId id="381"/>
            <p14:sldId id="449"/>
            <p14:sldId id="350"/>
            <p14:sldId id="465"/>
            <p14:sldId id="466"/>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ALERIE KLEIN" initials="VK" lastIdx="1" clrIdx="6">
    <p:extLst>
      <p:ext uri="{19B8F6BF-5375-455C-9EA6-DF929625EA0E}">
        <p15:presenceInfo xmlns:p15="http://schemas.microsoft.com/office/powerpoint/2012/main" userId="S-1-5-21-1616320312-2655828719-4280963109-12201" providerId="AD"/>
      </p:ext>
    </p:extLst>
  </p:cmAuthor>
  <p:cmAuthor id="1" name="HOUDA SAID" initials="HS" lastIdx="8" clrIdx="0"/>
  <p:cmAuthor id="2" name="Christine BOURDIN" initials="CB" lastIdx="33" clrIdx="1">
    <p:extLst/>
  </p:cmAuthor>
  <p:cmAuthor id="3" name="Utilisateur invité" initials="Ui" lastIdx="18" clrIdx="2">
    <p:extLst/>
  </p:cmAuthor>
  <p:cmAuthor id="4" name="Rachel BOURDON" initials="RB" lastIdx="10" clrIdx="3">
    <p:extLst/>
  </p:cmAuthor>
  <p:cmAuthor id="5" name="Bertrand RIFFIOD" initials="BR" lastIdx="20" clrIdx="4">
    <p:extLst/>
  </p:cmAuthor>
  <p:cmAuthor id="6" name="ELLEN THOMPSON" initials="ET" lastIdx="33"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454"/>
    <a:srgbClr val="FF9575"/>
    <a:srgbClr val="0000FF"/>
    <a:srgbClr val="000091"/>
    <a:srgbClr val="B2B2B2"/>
    <a:srgbClr val="DDDDDD"/>
    <a:srgbClr val="A558A0"/>
    <a:srgbClr val="CE70CC"/>
    <a:srgbClr val="417DC4"/>
    <a:srgbClr val="34CB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AECF3-AC46-9262-5A3E-1D824677254E}" v="386" dt="2020-12-14T11:24:02.857"/>
    <p1510:client id="{1FE1A438-2BF0-5000-BD1C-2A1F9A28622D}" v="117" dt="2020-12-14T11:00:40.893"/>
    <p1510:client id="{7BF07098-F4B6-51A3-F298-EFCC96F30183}" v="22" dt="2020-12-14T11:08:18.062"/>
    <p1510:client id="{836BCAF5-BE64-821C-244B-8DEB532FDCFC}" v="4" dt="2020-12-14T09:41:35.650"/>
    <p1510:client id="{E48B2058-6DE3-89E0-5D07-927CF4471B34}" v="13" dt="2020-12-14T10:28:48.516"/>
    <p1510:client id="{F4873792-3395-4C29-910E-8FFF8DE8089D}" v="2" dt="2020-12-14T10:25:32.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94660"/>
  </p:normalViewPr>
  <p:slideViewPr>
    <p:cSldViewPr snapToGrid="0">
      <p:cViewPr varScale="1">
        <p:scale>
          <a:sx n="140" d="100"/>
          <a:sy n="140" d="100"/>
        </p:scale>
        <p:origin x="378" y="10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7" dt="2024-12-06T17:28:29.588" idx="1">
    <p:pos x="10" y="10"/>
    <p:text>en cours de MAJ Boris</p:text>
    <p:extLst>
      <p:ext uri="{C676402C-5697-4E1C-873F-D02D1690AC5C}">
        <p15:threadingInfo xmlns:p15="http://schemas.microsoft.com/office/powerpoint/2012/main" timeZoneBias="-60"/>
      </p:ext>
    </p:extLst>
  </p:cm>
</p:cmLst>
</file>

<file path=ppt/comments/modernComment_16F_3047243E.xml><?xml version="1.0" encoding="utf-8"?>
<p188:cmLst xmlns:a="http://schemas.openxmlformats.org/drawingml/2006/main" xmlns:r="http://schemas.openxmlformats.org/officeDocument/2006/relationships" xmlns:p188="http://schemas.microsoft.com/office/powerpoint/2018/8/main">
  <p188:cm id="{FAFE514F-79A6-4F59-BDE9-0E77961EFCEF}" authorId="{D0CF0839-8F2A-7D6A-3439-CAC5443565B1}" created="2024-11-12T13:59:45.706">
    <ac:txMkLst xmlns:ac="http://schemas.microsoft.com/office/drawing/2013/main/command">
      <pc:docMk xmlns:pc="http://schemas.microsoft.com/office/powerpoint/2013/main/command"/>
      <pc:sldMk xmlns:pc="http://schemas.microsoft.com/office/powerpoint/2013/main/command" cId="809968702" sldId="367"/>
      <ac:spMk id="14" creationId="{00000000-0000-0000-0000-000000000000}"/>
      <ac:txMk cp="22" len="196">
        <ac:context len="219" hash="954785816"/>
      </ac:txMk>
    </ac:txMkLst>
    <p188:pos x="4028163" y="444861"/>
    <p188:txBody>
      <a:bodyPr/>
      <a:lstStyle/>
      <a:p>
        <a:r>
          <a:rPr lang="fr-FR"/>
          <a:t>Modif texte et visuel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xmlns=""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16/01/2025</a:t>
            </a:fld>
            <a:endParaRPr lang="fr-FR"/>
          </a:p>
        </p:txBody>
      </p:sp>
      <p:sp>
        <p:nvSpPr>
          <p:cNvPr id="4" name="Espace réservé du pied de page 3">
            <a:extLst>
              <a:ext uri="{FF2B5EF4-FFF2-40B4-BE49-F238E27FC236}">
                <a16:creationId xmlns:a16="http://schemas.microsoft.com/office/drawing/2014/main" xmlns=""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xmlns=""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16/01/2025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a:t>
            </a:fld>
            <a:endParaRPr lang="fr-FR"/>
          </a:p>
        </p:txBody>
      </p:sp>
    </p:spTree>
    <p:extLst>
      <p:ext uri="{BB962C8B-B14F-4D97-AF65-F5344CB8AC3E}">
        <p14:creationId xmlns:p14="http://schemas.microsoft.com/office/powerpoint/2010/main" val="3360671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45</a:t>
            </a:fld>
            <a:endParaRPr lang="fr-FR"/>
          </a:p>
        </p:txBody>
      </p:sp>
    </p:spTree>
    <p:extLst>
      <p:ext uri="{BB962C8B-B14F-4D97-AF65-F5344CB8AC3E}">
        <p14:creationId xmlns:p14="http://schemas.microsoft.com/office/powerpoint/2010/main" val="2833220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62</a:t>
            </a:fld>
            <a:endParaRPr lang="fr-FR"/>
          </a:p>
        </p:txBody>
      </p:sp>
    </p:spTree>
    <p:extLst>
      <p:ext uri="{BB962C8B-B14F-4D97-AF65-F5344CB8AC3E}">
        <p14:creationId xmlns:p14="http://schemas.microsoft.com/office/powerpoint/2010/main" val="159750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9</a:t>
            </a:fld>
            <a:endParaRPr lang="fr-FR"/>
          </a:p>
        </p:txBody>
      </p:sp>
    </p:spTree>
    <p:extLst>
      <p:ext uri="{BB962C8B-B14F-4D97-AF65-F5344CB8AC3E}">
        <p14:creationId xmlns:p14="http://schemas.microsoft.com/office/powerpoint/2010/main" val="1274008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12</a:t>
            </a:fld>
            <a:endParaRPr lang="fr-FR"/>
          </a:p>
        </p:txBody>
      </p:sp>
    </p:spTree>
    <p:extLst>
      <p:ext uri="{BB962C8B-B14F-4D97-AF65-F5344CB8AC3E}">
        <p14:creationId xmlns:p14="http://schemas.microsoft.com/office/powerpoint/2010/main" val="2873051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18</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19</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29</a:t>
            </a:fld>
            <a:endParaRPr lang="fr-FR"/>
          </a:p>
        </p:txBody>
      </p:sp>
    </p:spTree>
    <p:extLst>
      <p:ext uri="{BB962C8B-B14F-4D97-AF65-F5344CB8AC3E}">
        <p14:creationId xmlns:p14="http://schemas.microsoft.com/office/powerpoint/2010/main" val="3034767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34</a:t>
            </a:fld>
            <a:endParaRPr lang="fr-FR"/>
          </a:p>
        </p:txBody>
      </p:sp>
    </p:spTree>
    <p:extLst>
      <p:ext uri="{BB962C8B-B14F-4D97-AF65-F5344CB8AC3E}">
        <p14:creationId xmlns:p14="http://schemas.microsoft.com/office/powerpoint/2010/main" val="4152821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40</a:t>
            </a:fld>
            <a:endParaRPr lang="fr-FR"/>
          </a:p>
        </p:txBody>
      </p:sp>
    </p:spTree>
    <p:extLst>
      <p:ext uri="{BB962C8B-B14F-4D97-AF65-F5344CB8AC3E}">
        <p14:creationId xmlns:p14="http://schemas.microsoft.com/office/powerpoint/2010/main" val="3216103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41</a:t>
            </a:fld>
            <a:endParaRPr lang="fr-FR"/>
          </a:p>
        </p:txBody>
      </p:sp>
    </p:spTree>
    <p:extLst>
      <p:ext uri="{BB962C8B-B14F-4D97-AF65-F5344CB8AC3E}">
        <p14:creationId xmlns:p14="http://schemas.microsoft.com/office/powerpoint/2010/main" val="4273021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A0D324E6-168B-49CF-88F7-1B95819E3F9B}" type="datetime1">
              <a:rPr lang="fr-FR" smtClean="0"/>
              <a:t>16/01/2025</a:t>
            </a:fld>
            <a:endParaRPr lang="fr-F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p>
            <a:pPr algn="r"/>
            <a:fld id="{99BD388D-CA1A-43B3-B616-228F45499086}" type="datetime1">
              <a:rPr lang="fr-FR" cap="all" smtClean="0"/>
              <a:t>16/01/2025</a:t>
            </a:fld>
            <a:endParaRPr lang="fr-FR" cap="all"/>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0" name="Espace réservé du texte 10"/>
          <p:cNvSpPr>
            <a:spLocks noGrp="1"/>
          </p:cNvSpPr>
          <p:nvPr>
            <p:ph type="body" sz="quarter" idx="13" hasCustomPrompt="1"/>
          </p:nvPr>
        </p:nvSpPr>
        <p:spPr bwMode="gray">
          <a:xfrm>
            <a:off x="467544" y="2346046"/>
            <a:ext cx="8208912" cy="2077200"/>
          </a:xfrm>
        </p:spPr>
        <p:txBody>
          <a:bodyPr/>
          <a:lstStyle>
            <a:lvl1pPr marL="0" indent="0" algn="l" defTabSz="914400" rtl="0" eaLnBrk="1" latinLnBrk="0" hangingPunct="1">
              <a:lnSpc>
                <a:spcPct val="90000"/>
              </a:lnSpc>
              <a:spcAft>
                <a:spcPts val="0"/>
              </a:spcAft>
              <a:buFont typeface="Arial" pitchFamily="34" charset="0"/>
              <a:buNone/>
              <a:defRPr lang="fr-FR" sz="3200" b="1" kern="1200" cap="none" baseline="0" dirty="0">
                <a:solidFill>
                  <a:schemeClr val="tx2">
                    <a:lumMod val="75000"/>
                  </a:schemeClr>
                </a:solidFill>
                <a:latin typeface="+mn-lt"/>
                <a:ea typeface="+mn-ea"/>
                <a:cs typeface="+mn-cs"/>
              </a:defRPr>
            </a:lvl1pPr>
            <a:lvl2pPr marL="0" indent="0" algn="l" defTabSz="914400" rtl="0" eaLnBrk="1" latinLnBrk="0" hangingPunct="1">
              <a:spcBef>
                <a:spcPts val="500"/>
              </a:spcBef>
              <a:spcAft>
                <a:spcPts val="0"/>
              </a:spcAft>
              <a:buFont typeface="Arial" pitchFamily="34" charset="0"/>
              <a:buNone/>
              <a:defRPr lang="fr-FR" sz="1800" b="0" kern="1200" cap="none" baseline="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xmlns=""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1AC6AEF6-2A43-4047-9D71-A77265B28DC8}" type="datetime1">
              <a:rPr lang="fr-FR" cap="all" smtClean="0"/>
              <a:t>16/01/2025</a:t>
            </a:fld>
            <a:endParaRPr lang="fr-FR" cap="all"/>
          </a:p>
        </p:txBody>
      </p:sp>
      <p:sp>
        <p:nvSpPr>
          <p:cNvPr id="12" name="Espace réservé du numéro de diapositive 7">
            <a:extLst>
              <a:ext uri="{FF2B5EF4-FFF2-40B4-BE49-F238E27FC236}">
                <a16:creationId xmlns:a16="http://schemas.microsoft.com/office/drawing/2014/main" xmlns=""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3" name="Titre 1"/>
          <p:cNvSpPr>
            <a:spLocks noGrp="1"/>
          </p:cNvSpPr>
          <p:nvPr>
            <p:ph type="title" hasCustomPrompt="1"/>
          </p:nvPr>
        </p:nvSpPr>
        <p:spPr bwMode="gray">
          <a:xfrm>
            <a:off x="467543" y="900000"/>
            <a:ext cx="8208913" cy="720000"/>
          </a:xfrm>
        </p:spPr>
        <p:txBody>
          <a:bodyPr/>
          <a:lstStyle>
            <a:lvl1pPr>
              <a:defRPr sz="2500">
                <a:solidFill>
                  <a:schemeClr val="tx2"/>
                </a:solidFill>
              </a:defRPr>
            </a:lvl1pPr>
          </a:lstStyle>
          <a:p>
            <a:r>
              <a:rPr lang="fr-FR" dirty="0"/>
              <a:t>Titre</a:t>
            </a:r>
          </a:p>
        </p:txBody>
      </p:sp>
      <p:sp>
        <p:nvSpPr>
          <p:cNvPr id="14" name="Espace réservé du texte 7"/>
          <p:cNvSpPr>
            <a:spLocks noGrp="1"/>
          </p:cNvSpPr>
          <p:nvPr>
            <p:ph type="body" sz="quarter" idx="13" hasCustomPrompt="1"/>
          </p:nvPr>
        </p:nvSpPr>
        <p:spPr bwMode="gray">
          <a:xfrm>
            <a:off x="467543" y="1891968"/>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lvl="1"/>
            <a:r>
              <a:rPr lang="fr-FR" dirty="0"/>
              <a:t>Deuxième niveau</a:t>
            </a:r>
          </a:p>
        </p:txBody>
      </p:sp>
      <p:sp>
        <p:nvSpPr>
          <p:cNvPr id="15" name="Espace réservé du texte 7"/>
          <p:cNvSpPr>
            <a:spLocks noGrp="1"/>
          </p:cNvSpPr>
          <p:nvPr>
            <p:ph type="body" sz="quarter" idx="14" hasCustomPrompt="1"/>
          </p:nvPr>
        </p:nvSpPr>
        <p:spPr bwMode="gray">
          <a:xfrm>
            <a:off x="3312000" y="1893600"/>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
        <p:nvSpPr>
          <p:cNvPr id="16"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2"/>
                </a:solidFill>
              </a:defRPr>
            </a:lvl1pPr>
            <a:lvl2pPr marL="324000" indent="-144000">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prstGeom prst="rect">
            <a:avLst/>
          </a:prstGeo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2"/>
                </a:solidFill>
              </a:defRPr>
            </a:lvl1pPr>
          </a:lstStyle>
          <a:p>
            <a:r>
              <a:rPr lang="fr-FR" dirty="0"/>
              <a:t>Titre</a:t>
            </a:r>
          </a:p>
        </p:txBody>
      </p:sp>
      <p:sp>
        <p:nvSpPr>
          <p:cNvPr id="7" name="Espace réservé de la date 1">
            <a:extLst>
              <a:ext uri="{FF2B5EF4-FFF2-40B4-BE49-F238E27FC236}">
                <a16:creationId xmlns:a16="http://schemas.microsoft.com/office/drawing/2014/main" xmlns="" id="{9748505C-3D2A-D74D-9CDB-23720A2BFF18}"/>
              </a:ext>
            </a:extLst>
          </p:cNvPr>
          <p:cNvSpPr>
            <a:spLocks noGrp="1"/>
          </p:cNvSpPr>
          <p:nvPr>
            <p:ph type="dt" sz="half" idx="10"/>
          </p:nvPr>
        </p:nvSpPr>
        <p:spPr bwMode="gray">
          <a:xfrm>
            <a:off x="6426336" y="4783500"/>
            <a:ext cx="1170000" cy="360000"/>
          </a:xfrm>
          <a:prstGeom prst="rect">
            <a:avLst/>
          </a:prstGeom>
        </p:spPr>
        <p:txBody>
          <a:bodyPr/>
          <a:lstStyle/>
          <a:p>
            <a:pPr algn="r"/>
            <a:fld id="{B53243DC-22D4-4063-968D-3E7B7EEAF735}" type="datetime1">
              <a:rPr lang="fr-FR" cap="all" smtClean="0"/>
              <a:t>16/01/2025</a:t>
            </a:fld>
            <a:endParaRPr lang="fr-FR" cap="all"/>
          </a:p>
        </p:txBody>
      </p:sp>
      <p:sp>
        <p:nvSpPr>
          <p:cNvPr id="9" name="Espace réservé du numéro de diapositive 7">
            <a:extLst>
              <a:ext uri="{FF2B5EF4-FFF2-40B4-BE49-F238E27FC236}">
                <a16:creationId xmlns:a16="http://schemas.microsoft.com/office/drawing/2014/main" xmlns=""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xmlns=""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EFA0773D-3F28-40F9-B9EA-54498D76AC91}" type="datetime1">
              <a:rPr lang="fr-FR" cap="all" smtClean="0"/>
              <a:t>16/01/2025</a:t>
            </a:fld>
            <a:endParaRPr lang="fr-FR" cap="all"/>
          </a:p>
        </p:txBody>
      </p:sp>
      <p:sp>
        <p:nvSpPr>
          <p:cNvPr id="15" name="Espace réservé du numéro de diapositive 7">
            <a:extLst>
              <a:ext uri="{FF2B5EF4-FFF2-40B4-BE49-F238E27FC236}">
                <a16:creationId xmlns:a16="http://schemas.microsoft.com/office/drawing/2014/main" xmlns=""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9" name="Titre 1"/>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dirty="0"/>
              <a:t>Titre</a:t>
            </a:r>
          </a:p>
        </p:txBody>
      </p:sp>
      <p:sp>
        <p:nvSpPr>
          <p:cNvPr id="16"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
        <p:nvSpPr>
          <p:cNvPr id="17" name="Espace réservé du texte 11"/>
          <p:cNvSpPr>
            <a:spLocks noGrp="1"/>
          </p:cNvSpPr>
          <p:nvPr>
            <p:ph type="body" sz="quarter" idx="14" hasCustomPrompt="1"/>
          </p:nvPr>
        </p:nvSpPr>
        <p:spPr bwMode="gray">
          <a:xfrm>
            <a:off x="467543"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8" name="Espace réservé du texte 11"/>
          <p:cNvSpPr>
            <a:spLocks noGrp="1"/>
          </p:cNvSpPr>
          <p:nvPr>
            <p:ph type="body" sz="quarter" idx="15" hasCustomPrompt="1"/>
          </p:nvPr>
        </p:nvSpPr>
        <p:spPr bwMode="gray">
          <a:xfrm>
            <a:off x="3312000"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9" name="Espace réservé du texte 11"/>
          <p:cNvSpPr>
            <a:spLocks noGrp="1"/>
          </p:cNvSpPr>
          <p:nvPr>
            <p:ph type="body" sz="quarter" idx="16" hasCustomPrompt="1"/>
          </p:nvPr>
        </p:nvSpPr>
        <p:spPr bwMode="gray">
          <a:xfrm>
            <a:off x="6156456"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xmlns=""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5364400D-1A9E-42A8-8CBD-868B8972336F}" type="datetime1">
              <a:rPr lang="fr-FR" cap="all" smtClean="0"/>
              <a:t>16/01/2025</a:t>
            </a:fld>
            <a:endParaRPr lang="fr-FR" cap="all"/>
          </a:p>
        </p:txBody>
      </p:sp>
      <p:sp>
        <p:nvSpPr>
          <p:cNvPr id="10" name="Espace réservé du numéro de diapositive 7">
            <a:extLst>
              <a:ext uri="{FF2B5EF4-FFF2-40B4-BE49-F238E27FC236}">
                <a16:creationId xmlns:a16="http://schemas.microsoft.com/office/drawing/2014/main" xmlns=""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7" name="Titre 3"/>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noProof="0" dirty="0"/>
              <a:t>Titre</a:t>
            </a:r>
            <a:endParaRPr lang="fr-FR" dirty="0"/>
          </a:p>
        </p:txBody>
      </p:sp>
      <p:sp>
        <p:nvSpPr>
          <p:cNvPr id="11" name="Espace réservé du contenu 8"/>
          <p:cNvSpPr>
            <a:spLocks noGrp="1"/>
          </p:cNvSpPr>
          <p:nvPr>
            <p:ph sz="quarter" idx="14" hasCustomPrompt="1"/>
          </p:nvPr>
        </p:nvSpPr>
        <p:spPr bwMode="gray">
          <a:xfrm>
            <a:off x="467543" y="1836000"/>
            <a:ext cx="8208914"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2"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Espace réservé de la date 1">
            <a:extLst>
              <a:ext uri="{FF2B5EF4-FFF2-40B4-BE49-F238E27FC236}">
                <a16:creationId xmlns:a16="http://schemas.microsoft.com/office/drawing/2014/main" xmlns=""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solidFill>
                  <a:schemeClr val="tx2"/>
                </a:solidFill>
              </a:defRPr>
            </a:lvl1pPr>
          </a:lstStyle>
          <a:p>
            <a:pPr algn="r"/>
            <a:fld id="{B1AB8E14-653C-46DD-A140-9578717F7257}" type="datetime1">
              <a:rPr lang="fr-FR" cap="all" smtClean="0"/>
              <a:pPr algn="r"/>
              <a:t>16/01/2025</a:t>
            </a:fld>
            <a:endParaRPr lang="fr-FR" cap="all" dirty="0"/>
          </a:p>
        </p:txBody>
      </p:sp>
      <p:sp>
        <p:nvSpPr>
          <p:cNvPr id="16" name="Espace réservé du numéro de diapositive 7">
            <a:extLst>
              <a:ext uri="{FF2B5EF4-FFF2-40B4-BE49-F238E27FC236}">
                <a16:creationId xmlns:a16="http://schemas.microsoft.com/office/drawing/2014/main" xmlns=""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0"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1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2"/>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2"/>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2"/>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5.xml"/><Relationship Id="rId4" Type="http://schemas.microsoft.com/office/2018/10/relationships/comments" Target="../comments/modernComment_16F_3047243E.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2"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5.xml"/><Relationship Id="rId11" Type="http://schemas.openxmlformats.org/officeDocument/2006/relationships/image" Target="../media/image6.sv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 Id="rId11"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7.sv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11" Type="http://schemas.openxmlformats.org/officeDocument/2006/relationships/image" Target="../media/image6.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hyperlink" Target="https://avenirs.onisep.fr/attestation-parcoursup/droit-questionnaire-d-auto-evaluation-2023"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hyperlink" Target="https://www.lescrous.fr/nos-services/simulateur-de-bourse/" TargetMode="External"/><Relationship Id="rId2" Type="http://schemas.openxmlformats.org/officeDocument/2006/relationships/hyperlink" Target="https://messervices.etudiant.gouv.fr/" TargetMode="External"/><Relationship Id="rId1" Type="http://schemas.openxmlformats.org/officeDocument/2006/relationships/slideLayout" Target="../slideLayouts/slideLayout6.xml"/><Relationship Id="rId5" Type="http://schemas.openxmlformats.org/officeDocument/2006/relationships/hyperlink" Target="https://www.mesdroitssociaux.gouv.fr/accueil/" TargetMode="External"/><Relationship Id="rId4" Type="http://schemas.openxmlformats.org/officeDocument/2006/relationships/hyperlink" Target="https://trouverunlogement.lescrous.fr/"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5436096" y="1203598"/>
            <a:ext cx="3168080" cy="3477791"/>
          </a:xfrm>
          <a:prstGeom prst="rect">
            <a:avLst/>
          </a:prstGeom>
        </p:spPr>
      </p:pic>
      <p:sp>
        <p:nvSpPr>
          <p:cNvPr id="6" name="Titre 5"/>
          <p:cNvSpPr>
            <a:spLocks noGrp="1"/>
          </p:cNvSpPr>
          <p:nvPr>
            <p:ph type="title"/>
          </p:nvPr>
        </p:nvSpPr>
        <p:spPr>
          <a:xfrm>
            <a:off x="456329" y="1203598"/>
            <a:ext cx="4176464" cy="2539680"/>
          </a:xfrm>
        </p:spPr>
        <p:txBody>
          <a:bodyPr/>
          <a:lstStyle/>
          <a:p>
            <a:pPr marL="0" indent="0">
              <a:buNone/>
            </a:pPr>
            <a:r>
              <a:rPr lang="fr-FR" sz="3000" dirty="0" smtClean="0">
                <a:latin typeface="Cambria" panose="02040503050406030204" pitchFamily="18" charset="0"/>
                <a:ea typeface="Cambria" panose="02040503050406030204" pitchFamily="18" charset="0"/>
              </a:rPr>
              <a:t>Parcoursup simplifie vos démarches</a:t>
            </a:r>
            <a:endParaRPr lang="fr-FR" sz="3000" dirty="0">
              <a:latin typeface="Cambria" panose="02040503050406030204" pitchFamily="18" charset="0"/>
              <a:ea typeface="Cambria" panose="02040503050406030204" pitchFamily="18" charset="0"/>
            </a:endParaRPr>
          </a:p>
        </p:txBody>
      </p:sp>
      <p:pic>
        <p:nvPicPr>
          <p:cNvPr id="3" name="Image 2"/>
          <p:cNvPicPr>
            <a:picLocks noChangeAspect="1"/>
          </p:cNvPicPr>
          <p:nvPr/>
        </p:nvPicPr>
        <p:blipFill>
          <a:blip r:embed="rId3"/>
          <a:stretch>
            <a:fillRect/>
          </a:stretch>
        </p:blipFill>
        <p:spPr>
          <a:xfrm>
            <a:off x="35496" y="69298"/>
            <a:ext cx="8715694" cy="1078913"/>
          </a:xfrm>
          <a:prstGeom prst="rect">
            <a:avLst/>
          </a:prstGeom>
        </p:spPr>
      </p:pic>
      <p:sp>
        <p:nvSpPr>
          <p:cNvPr id="8" name="ZoneTexte 7"/>
          <p:cNvSpPr txBox="1"/>
          <p:nvPr/>
        </p:nvSpPr>
        <p:spPr>
          <a:xfrm>
            <a:off x="395536" y="4371950"/>
            <a:ext cx="4608512" cy="369332"/>
          </a:xfrm>
          <a:prstGeom prst="rect">
            <a:avLst/>
          </a:prstGeom>
          <a:noFill/>
        </p:spPr>
        <p:txBody>
          <a:bodyPr wrap="square" rtlCol="0">
            <a:spAutoFit/>
          </a:bodyPr>
          <a:lstStyle/>
          <a:p>
            <a:r>
              <a:rPr lang="fr-FR" b="1" dirty="0" smtClean="0">
                <a:solidFill>
                  <a:srgbClr val="0000FF"/>
                </a:solidFill>
                <a:latin typeface="+mj-lt"/>
                <a:ea typeface="+mj-ea"/>
                <a:cs typeface="+mj-cs"/>
              </a:rPr>
              <a:t>parcoursup.gouv.fr</a:t>
            </a:r>
            <a:endParaRPr lang="fr-FR" b="1" dirty="0">
              <a:solidFill>
                <a:srgbClr val="0000FF"/>
              </a:solidFill>
              <a:latin typeface="+mj-lt"/>
              <a:ea typeface="+mj-ea"/>
              <a:cs typeface="+mj-cs"/>
            </a:endParaRPr>
          </a:p>
        </p:txBody>
      </p:sp>
    </p:spTree>
    <p:extLst>
      <p:ext uri="{BB962C8B-B14F-4D97-AF65-F5344CB8AC3E}">
        <p14:creationId xmlns:p14="http://schemas.microsoft.com/office/powerpoint/2010/main" val="2127762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1900" dirty="0" smtClean="0">
                <a:solidFill>
                  <a:srgbClr val="000091"/>
                </a:solidFill>
              </a:rPr>
              <a:t>L’accompagnement </a:t>
            </a:r>
            <a:r>
              <a:rPr lang="fr-FR" sz="1900" dirty="0">
                <a:solidFill>
                  <a:srgbClr val="000091"/>
                </a:solidFill>
              </a:rPr>
              <a:t>au </a:t>
            </a:r>
            <a:r>
              <a:rPr lang="fr-FR" sz="1900" dirty="0" smtClean="0">
                <a:solidFill>
                  <a:srgbClr val="000091"/>
                </a:solidFill>
              </a:rPr>
              <a:t>sein de votre lycée : des acteurs, des temps forts et des outils pour vous aider à </a:t>
            </a:r>
            <a:r>
              <a:rPr lang="fr-FR" sz="1900" dirty="0">
                <a:solidFill>
                  <a:srgbClr val="000091"/>
                </a:solidFill>
              </a:rPr>
              <a:t>élaborer </a:t>
            </a:r>
            <a:r>
              <a:rPr lang="fr-FR" sz="1900" dirty="0" smtClean="0">
                <a:solidFill>
                  <a:srgbClr val="000091"/>
                </a:solidFill>
              </a:rPr>
              <a:t>votre </a:t>
            </a:r>
            <a:r>
              <a:rPr lang="fr-FR" sz="1900" dirty="0">
                <a:solidFill>
                  <a:srgbClr val="000091"/>
                </a:solidFill>
              </a:rPr>
              <a:t>projet d’orientation </a:t>
            </a:r>
          </a:p>
        </p:txBody>
      </p:sp>
      <p:sp>
        <p:nvSpPr>
          <p:cNvPr id="3" name="Espace réservé du contenu 2"/>
          <p:cNvSpPr>
            <a:spLocks noGrp="1"/>
          </p:cNvSpPr>
          <p:nvPr>
            <p:ph sz="quarter" idx="4294967295"/>
          </p:nvPr>
        </p:nvSpPr>
        <p:spPr>
          <a:xfrm>
            <a:off x="342336" y="1619999"/>
            <a:ext cx="8424000" cy="3046785"/>
          </a:xfrm>
        </p:spPr>
        <p:txBody>
          <a:bodyPr/>
          <a:lstStyle/>
          <a:p>
            <a:pPr marL="285750" indent="-285750">
              <a:spcAft>
                <a:spcPts val="1200"/>
              </a:spcAft>
              <a:buClr>
                <a:srgbClr val="ED7454"/>
              </a:buClr>
              <a:buFont typeface="Arial" panose="020B0604020202020204" pitchFamily="34" charset="0"/>
              <a:buChar char="•"/>
            </a:pPr>
            <a:r>
              <a:rPr lang="fr-FR" sz="1600" b="1" dirty="0">
                <a:solidFill>
                  <a:schemeClr val="bg1"/>
                </a:solidFill>
                <a:highlight>
                  <a:srgbClr val="0000FF"/>
                </a:highlight>
              </a:rPr>
              <a:t>2 professeurs principaux en terminale</a:t>
            </a:r>
            <a:r>
              <a:rPr lang="fr-FR" sz="1600" b="1" dirty="0"/>
              <a:t> </a:t>
            </a:r>
            <a:r>
              <a:rPr lang="fr-FR" sz="1600" dirty="0">
                <a:solidFill>
                  <a:schemeClr val="tx1"/>
                </a:solidFill>
              </a:rPr>
              <a:t>pour un suivi personnalisé avec l’appui des</a:t>
            </a:r>
            <a:r>
              <a:rPr lang="fr-FR" sz="1600" dirty="0"/>
              <a:t> </a:t>
            </a:r>
            <a:r>
              <a:rPr lang="fr-FR" sz="1600" b="1" dirty="0">
                <a:solidFill>
                  <a:schemeClr val="bg1"/>
                </a:solidFill>
                <a:highlight>
                  <a:srgbClr val="0000FF"/>
                </a:highlight>
              </a:rPr>
              <a:t>psychologues de </a:t>
            </a:r>
            <a:r>
              <a:rPr lang="fr-FR" sz="1600" b="1" dirty="0" smtClean="0">
                <a:solidFill>
                  <a:schemeClr val="bg1"/>
                </a:solidFill>
                <a:highlight>
                  <a:srgbClr val="0000FF"/>
                </a:highlight>
              </a:rPr>
              <a:t>l’Éducation </a:t>
            </a:r>
            <a:r>
              <a:rPr lang="fr-FR" sz="1600" b="1" dirty="0">
                <a:solidFill>
                  <a:schemeClr val="bg1"/>
                </a:solidFill>
                <a:highlight>
                  <a:srgbClr val="0000FF"/>
                </a:highlight>
              </a:rPr>
              <a:t>nationale </a:t>
            </a:r>
          </a:p>
          <a:p>
            <a:pPr marL="285750" indent="-285750">
              <a:spcAft>
                <a:spcPts val="1200"/>
              </a:spcAft>
              <a:buClr>
                <a:srgbClr val="ED7454"/>
              </a:buClr>
              <a:buFont typeface="Arial" panose="020B0604020202020204" pitchFamily="34" charset="0"/>
              <a:buChar char="•"/>
            </a:pPr>
            <a:r>
              <a:rPr lang="fr-FR" sz="1600" b="1" dirty="0" smtClean="0">
                <a:solidFill>
                  <a:schemeClr val="bg1"/>
                </a:solidFill>
                <a:highlight>
                  <a:srgbClr val="0000FF"/>
                </a:highlight>
              </a:rPr>
              <a:t>Des </a:t>
            </a:r>
            <a:r>
              <a:rPr lang="fr-FR" sz="1600" b="1" dirty="0">
                <a:solidFill>
                  <a:schemeClr val="bg1"/>
                </a:solidFill>
                <a:highlight>
                  <a:srgbClr val="0000FF"/>
                </a:highlight>
              </a:rPr>
              <a:t>heures d’accompagnement personnalisé</a:t>
            </a:r>
            <a:r>
              <a:rPr lang="fr-FR" sz="1600" b="1" dirty="0">
                <a:solidFill>
                  <a:srgbClr val="F28E65"/>
                </a:solidFill>
              </a:rPr>
              <a:t> </a:t>
            </a:r>
            <a:r>
              <a:rPr lang="fr-FR" sz="1600" dirty="0">
                <a:solidFill>
                  <a:schemeClr val="tx1"/>
                </a:solidFill>
              </a:rPr>
              <a:t>consacrées à l’orientation intégrées à l’emploi du temps des élèves</a:t>
            </a:r>
          </a:p>
          <a:p>
            <a:pPr marL="285750" indent="-285750">
              <a:buClr>
                <a:srgbClr val="ED7454"/>
              </a:buClr>
              <a:buFont typeface="Arial" panose="020B0604020202020204" pitchFamily="34" charset="0"/>
              <a:buChar char="•"/>
            </a:pPr>
            <a:r>
              <a:rPr lang="fr-FR" sz="1600" dirty="0" smtClean="0">
                <a:solidFill>
                  <a:schemeClr val="tx1"/>
                </a:solidFill>
              </a:rPr>
              <a:t>Des </a:t>
            </a:r>
            <a:r>
              <a:rPr lang="fr-FR" sz="1600" dirty="0">
                <a:solidFill>
                  <a:schemeClr val="tx1"/>
                </a:solidFill>
              </a:rPr>
              <a:t>temps </a:t>
            </a:r>
            <a:r>
              <a:rPr lang="fr-FR" sz="1600" dirty="0" smtClean="0">
                <a:solidFill>
                  <a:schemeClr val="tx1"/>
                </a:solidFill>
              </a:rPr>
              <a:t>forts </a:t>
            </a:r>
            <a:r>
              <a:rPr lang="fr-FR" sz="1600" dirty="0">
                <a:solidFill>
                  <a:schemeClr val="tx1"/>
                </a:solidFill>
              </a:rPr>
              <a:t>: </a:t>
            </a:r>
            <a:r>
              <a:rPr lang="fr-FR" sz="1600" b="1" dirty="0">
                <a:solidFill>
                  <a:schemeClr val="bg1"/>
                </a:solidFill>
                <a:highlight>
                  <a:srgbClr val="0000FF"/>
                </a:highlight>
              </a:rPr>
              <a:t>deux semaines de l’orientation ou des forums</a:t>
            </a:r>
            <a:r>
              <a:rPr lang="fr-FR" sz="1600" b="1" dirty="0" smtClean="0"/>
              <a:t> </a:t>
            </a:r>
            <a:r>
              <a:rPr lang="fr-FR" sz="1600" dirty="0" smtClean="0">
                <a:solidFill>
                  <a:schemeClr val="tx1"/>
                </a:solidFill>
              </a:rPr>
              <a:t>pour </a:t>
            </a:r>
            <a:r>
              <a:rPr lang="fr-FR" sz="1600" dirty="0">
                <a:solidFill>
                  <a:schemeClr val="tx1"/>
                </a:solidFill>
              </a:rPr>
              <a:t>échanger avec des formations </a:t>
            </a:r>
            <a:r>
              <a:rPr lang="fr-FR" sz="1600" dirty="0" smtClean="0">
                <a:solidFill>
                  <a:schemeClr val="tx1"/>
                </a:solidFill>
              </a:rPr>
              <a:t>(en présentiel ou en ligne) </a:t>
            </a:r>
          </a:p>
          <a:p>
            <a:pPr marL="285750" indent="-285750">
              <a:buClr>
                <a:srgbClr val="ED7454"/>
              </a:buClr>
              <a:buFont typeface="Arial" panose="020B0604020202020204" pitchFamily="34" charset="0"/>
              <a:buChar char="•"/>
            </a:pPr>
            <a:r>
              <a:rPr lang="fr-FR" sz="1600" dirty="0" smtClean="0">
                <a:solidFill>
                  <a:schemeClr val="tx1"/>
                </a:solidFill>
              </a:rPr>
              <a:t>Un </a:t>
            </a:r>
            <a:r>
              <a:rPr lang="fr-FR" sz="1600" b="1" dirty="0" smtClean="0">
                <a:solidFill>
                  <a:srgbClr val="FF0000"/>
                </a:solidFill>
                <a:effectLst>
                  <a:outerShdw blurRad="38100" dist="38100" dir="2700000" algn="tl">
                    <a:srgbClr val="000000">
                      <a:alpha val="43137"/>
                    </a:srgbClr>
                  </a:outerShdw>
                </a:effectLst>
              </a:rPr>
              <a:t>outil nouveau en 2025 </a:t>
            </a:r>
            <a:r>
              <a:rPr lang="fr-FR" sz="1600" dirty="0" smtClean="0">
                <a:solidFill>
                  <a:schemeClr val="tx1"/>
                </a:solidFill>
              </a:rPr>
              <a:t>proposé sur la </a:t>
            </a:r>
            <a:r>
              <a:rPr lang="fr-FR" sz="1600" dirty="0">
                <a:solidFill>
                  <a:schemeClr val="tx1"/>
                </a:solidFill>
              </a:rPr>
              <a:t>plateforme Avenir(s) de l’Onisep </a:t>
            </a:r>
            <a:r>
              <a:rPr lang="fr-FR" sz="1600" dirty="0" smtClean="0">
                <a:solidFill>
                  <a:schemeClr val="tx1"/>
                </a:solidFill>
              </a:rPr>
              <a:t>pour accompagner l’orientation des lycéens de la 2</a:t>
            </a:r>
            <a:r>
              <a:rPr lang="fr-FR" sz="1600" baseline="30000" dirty="0" smtClean="0">
                <a:solidFill>
                  <a:schemeClr val="tx1"/>
                </a:solidFill>
              </a:rPr>
              <a:t>nde</a:t>
            </a:r>
            <a:r>
              <a:rPr lang="fr-FR" sz="1600" dirty="0" smtClean="0">
                <a:solidFill>
                  <a:schemeClr val="tx1"/>
                </a:solidFill>
              </a:rPr>
              <a:t> à la T</a:t>
            </a:r>
            <a:r>
              <a:rPr lang="fr-FR" sz="1600" baseline="30000" dirty="0" smtClean="0">
                <a:solidFill>
                  <a:schemeClr val="tx1"/>
                </a:solidFill>
              </a:rPr>
              <a:t>ale</a:t>
            </a:r>
            <a:r>
              <a:rPr lang="fr-FR" sz="1600" dirty="0" smtClean="0">
                <a:solidFill>
                  <a:schemeClr val="tx1"/>
                </a:solidFill>
              </a:rPr>
              <a:t>  : </a:t>
            </a:r>
            <a:r>
              <a:rPr lang="fr-FR" sz="1600" b="1" dirty="0" smtClean="0">
                <a:solidFill>
                  <a:srgbClr val="ED7454"/>
                </a:solidFill>
                <a:effectLst>
                  <a:outerShdw blurRad="38100" dist="38100" dir="2700000" algn="tl">
                    <a:srgbClr val="000000">
                      <a:alpha val="43137"/>
                    </a:srgbClr>
                  </a:outerShdw>
                </a:effectLst>
              </a:rPr>
              <a:t>Mon</a:t>
            </a:r>
            <a:r>
              <a:rPr lang="fr-FR" sz="1600" b="1" dirty="0" smtClean="0">
                <a:solidFill>
                  <a:srgbClr val="0000FF"/>
                </a:solidFill>
                <a:effectLst>
                  <a:outerShdw blurRad="38100" dist="38100" dir="2700000" algn="tl">
                    <a:srgbClr val="000000">
                      <a:alpha val="43137"/>
                    </a:srgbClr>
                  </a:outerShdw>
                </a:effectLst>
              </a:rPr>
              <a:t>Projet</a:t>
            </a:r>
            <a:r>
              <a:rPr lang="fr-FR" sz="1600" b="1" dirty="0" smtClean="0">
                <a:solidFill>
                  <a:srgbClr val="B2B2B2"/>
                </a:solidFill>
                <a:effectLst>
                  <a:outerShdw blurRad="38100" dist="38100" dir="2700000" algn="tl">
                    <a:srgbClr val="000000">
                      <a:alpha val="43137"/>
                    </a:srgbClr>
                  </a:outerShdw>
                </a:effectLst>
              </a:rPr>
              <a:t>Sup</a:t>
            </a:r>
          </a:p>
          <a:p>
            <a:pPr marL="541338" lvl="1" indent="-273050" algn="just">
              <a:spcAft>
                <a:spcPts val="0"/>
              </a:spcAft>
              <a:buSzPct val="100000"/>
              <a:buFont typeface="Helvetica"/>
              <a:buChar char="❑"/>
              <a:tabLst>
                <a:tab pos="541338" algn="l"/>
              </a:tabLst>
              <a:defRPr>
                <a:solidFill>
                  <a:srgbClr val="002060"/>
                </a:solidFill>
                <a:latin typeface="Marianne"/>
                <a:ea typeface="Marianne"/>
                <a:cs typeface="Marianne"/>
                <a:sym typeface="Marianne"/>
              </a:defRPr>
            </a:pPr>
            <a:r>
              <a:rPr lang="fr-FR" sz="1200" dirty="0">
                <a:solidFill>
                  <a:schemeClr val="tx1"/>
                </a:solidFill>
              </a:rPr>
              <a:t>Elargir l'éventail des choix de formation et réduire l'autocensure</a:t>
            </a:r>
          </a:p>
          <a:p>
            <a:pPr marL="541338" lvl="1" indent="-273050" algn="just">
              <a:buSzPct val="100000"/>
              <a:buFont typeface="Helvetica"/>
              <a:buChar char="❑"/>
              <a:tabLst>
                <a:tab pos="541338" algn="l"/>
              </a:tabLst>
              <a:defRPr>
                <a:solidFill>
                  <a:srgbClr val="002060"/>
                </a:solidFill>
                <a:latin typeface="Marianne"/>
                <a:ea typeface="Marianne"/>
                <a:cs typeface="Marianne"/>
                <a:sym typeface="Marianne"/>
              </a:defRPr>
            </a:pPr>
            <a:r>
              <a:rPr lang="fr-FR" sz="1200" dirty="0">
                <a:solidFill>
                  <a:schemeClr val="tx1"/>
                </a:solidFill>
              </a:rPr>
              <a:t>Accompagner l‘élaboration du projet </a:t>
            </a:r>
            <a:r>
              <a:rPr lang="fr-FR" sz="1200" dirty="0" smtClean="0">
                <a:solidFill>
                  <a:schemeClr val="tx1"/>
                </a:solidFill>
              </a:rPr>
              <a:t>d’orientation </a:t>
            </a:r>
            <a:r>
              <a:rPr lang="fr-FR" sz="1200" dirty="0">
                <a:solidFill>
                  <a:schemeClr val="tx1"/>
                </a:solidFill>
              </a:rPr>
              <a:t>dès la seconde pour réduire le stress lié à l’orientation post bac et au choix sur Parcoursup</a:t>
            </a:r>
          </a:p>
          <a:p>
            <a:pPr marL="537750" lvl="1" indent="-285750">
              <a:buClr>
                <a:srgbClr val="ED7454"/>
              </a:buClr>
            </a:pPr>
            <a:endParaRPr lang="fr-FR" sz="1500" b="1" dirty="0" smtClean="0">
              <a:solidFill>
                <a:schemeClr val="tx1"/>
              </a:solidFill>
              <a:effectLst>
                <a:outerShdw blurRad="38100" dist="38100" dir="2700000" algn="tl">
                  <a:srgbClr val="000000">
                    <a:alpha val="43137"/>
                  </a:srgbClr>
                </a:outerShdw>
              </a:effectLst>
            </a:endParaRPr>
          </a:p>
          <a:p>
            <a:pPr marL="285750" indent="-285750">
              <a:buClr>
                <a:srgbClr val="ED7454"/>
              </a:buClr>
              <a:buFont typeface="Arial" panose="020B0604020202020204" pitchFamily="34" charset="0"/>
              <a:buChar char="•"/>
            </a:pPr>
            <a:endParaRPr lang="fr-FR" sz="1600" dirty="0">
              <a:solidFill>
                <a:schemeClr val="tx1"/>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10</a:t>
            </a:fld>
            <a:endParaRPr lang="fr-FR"/>
          </a:p>
        </p:txBody>
      </p:sp>
      <p:sp>
        <p:nvSpPr>
          <p:cNvPr id="7" name="Rectangle à coins arrondis 6"/>
          <p:cNvSpPr/>
          <p:nvPr/>
        </p:nvSpPr>
        <p:spPr>
          <a:xfrm>
            <a:off x="3953107" y="119831"/>
            <a:ext cx="481322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L’accompagnement à </a:t>
            </a:r>
            <a:r>
              <a:rPr lang="fr-FR" sz="1400" b="1" kern="0" dirty="0" smtClean="0">
                <a:solidFill>
                  <a:srgbClr val="000091"/>
                </a:solidFill>
                <a:latin typeface="Arial"/>
              </a:rPr>
              <a:t>l’orientation au lycée</a:t>
            </a:r>
            <a:endParaRPr lang="fr-FR" sz="1400" b="1" kern="0" dirty="0">
              <a:solidFill>
                <a:srgbClr val="000091"/>
              </a:solidFill>
              <a:latin typeface="Arial"/>
            </a:endParaRPr>
          </a:p>
        </p:txBody>
      </p:sp>
    </p:spTree>
    <p:extLst>
      <p:ext uri="{BB962C8B-B14F-4D97-AF65-F5344CB8AC3E}">
        <p14:creationId xmlns:p14="http://schemas.microsoft.com/office/powerpoint/2010/main" val="2536030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11</a:t>
            </a:fld>
            <a:endParaRPr lang="fr-FR" dirty="0"/>
          </a:p>
        </p:txBody>
      </p:sp>
      <p:sp>
        <p:nvSpPr>
          <p:cNvPr id="14" name="ZoneTexte 13"/>
          <p:cNvSpPr txBox="1"/>
          <p:nvPr/>
        </p:nvSpPr>
        <p:spPr>
          <a:xfrm>
            <a:off x="229388" y="3147814"/>
            <a:ext cx="4052130" cy="1477328"/>
          </a:xfrm>
          <a:prstGeom prst="rect">
            <a:avLst/>
          </a:prstGeom>
          <a:noFill/>
        </p:spPr>
        <p:txBody>
          <a:bodyPr wrap="square" rtlCol="0">
            <a:spAutoFit/>
          </a:bodyPr>
          <a:lstStyle/>
          <a:p>
            <a:r>
              <a:rPr lang="fr-FR" sz="1500" b="1" dirty="0">
                <a:solidFill>
                  <a:schemeClr val="bg1"/>
                </a:solidFill>
                <a:highlight>
                  <a:srgbClr val="0000FF"/>
                </a:highlight>
              </a:rPr>
              <a:t>Sur Avenirs.onisep.fr</a:t>
            </a:r>
          </a:p>
          <a:p>
            <a:pPr algn="just">
              <a:spcBef>
                <a:spcPts val="600"/>
              </a:spcBef>
              <a:spcAft>
                <a:spcPts val="600"/>
              </a:spcAft>
            </a:pPr>
            <a:r>
              <a:rPr lang="fr-FR" sz="1300" dirty="0">
                <a:effectLst/>
                <a:latin typeface="+mj-lt"/>
                <a:ea typeface="Aptos" panose="020B0004020202020204" pitchFamily="34" charset="0"/>
                <a:cs typeface="Aptos" panose="020B0004020202020204" pitchFamily="34" charset="0"/>
              </a:rPr>
              <a:t>Les informations sélectionnées par l’Onisep sur </a:t>
            </a:r>
            <a:r>
              <a:rPr lang="fr-FR" sz="1300" b="1" dirty="0">
                <a:effectLst/>
                <a:latin typeface="+mj-lt"/>
                <a:ea typeface="Aptos" panose="020B0004020202020204" pitchFamily="34" charset="0"/>
                <a:cs typeface="Aptos" panose="020B0004020202020204" pitchFamily="34" charset="0"/>
              </a:rPr>
              <a:t>les filières, les formations et </a:t>
            </a:r>
            <a:r>
              <a:rPr lang="fr-FR" sz="1300" b="1" dirty="0" smtClean="0">
                <a:effectLst/>
                <a:latin typeface="+mj-lt"/>
                <a:ea typeface="Aptos" panose="020B0004020202020204" pitchFamily="34" charset="0"/>
                <a:cs typeface="Aptos" panose="020B0004020202020204" pitchFamily="34" charset="0"/>
              </a:rPr>
              <a:t>les </a:t>
            </a:r>
            <a:r>
              <a:rPr lang="fr-FR" sz="1300" b="1" dirty="0">
                <a:effectLst/>
                <a:latin typeface="+mj-lt"/>
                <a:ea typeface="Aptos" panose="020B0004020202020204" pitchFamily="34" charset="0"/>
                <a:cs typeface="Aptos" panose="020B0004020202020204" pitchFamily="34" charset="0"/>
              </a:rPr>
              <a:t>métiers</a:t>
            </a:r>
            <a:endParaRPr lang="fr-FR" sz="1300" dirty="0">
              <a:effectLst/>
              <a:latin typeface="+mj-lt"/>
              <a:ea typeface="Aptos" panose="020B0004020202020204" pitchFamily="34" charset="0"/>
              <a:cs typeface="Aptos" panose="020B0004020202020204" pitchFamily="34" charset="0"/>
            </a:endParaRPr>
          </a:p>
          <a:p>
            <a:pPr algn="just"/>
            <a:r>
              <a:rPr lang="fr-FR" sz="1300" b="1" dirty="0" smtClean="0">
                <a:solidFill>
                  <a:srgbClr val="FF0000"/>
                </a:solidFill>
                <a:effectLst/>
                <a:latin typeface="+mj-lt"/>
                <a:ea typeface="Aptos" panose="020B0004020202020204" pitchFamily="34" charset="0"/>
                <a:cs typeface="Aptos" panose="020B0004020202020204" pitchFamily="34" charset="0"/>
              </a:rPr>
              <a:t>En 2025</a:t>
            </a:r>
            <a:r>
              <a:rPr lang="fr-FR" sz="1300" dirty="0" smtClean="0">
                <a:effectLst/>
                <a:latin typeface="+mj-lt"/>
                <a:ea typeface="Aptos" panose="020B0004020202020204" pitchFamily="34" charset="0"/>
                <a:cs typeface="Aptos" panose="020B0004020202020204" pitchFamily="34" charset="0"/>
              </a:rPr>
              <a:t>, un </a:t>
            </a:r>
            <a:r>
              <a:rPr lang="fr-FR" sz="1300" b="1" dirty="0" smtClean="0">
                <a:solidFill>
                  <a:srgbClr val="0000FF"/>
                </a:solidFill>
                <a:effectLst/>
                <a:latin typeface="+mj-lt"/>
                <a:ea typeface="Aptos" panose="020B0004020202020204" pitchFamily="34" charset="0"/>
                <a:cs typeface="Aptos" panose="020B0004020202020204" pitchFamily="34" charset="0"/>
              </a:rPr>
              <a:t>nouvel environnement proposé dans tous les lycées</a:t>
            </a:r>
            <a:r>
              <a:rPr lang="fr-FR" sz="1300" b="1" dirty="0" smtClean="0">
                <a:effectLst/>
                <a:latin typeface="+mj-lt"/>
                <a:ea typeface="Aptos" panose="020B0004020202020204" pitchFamily="34" charset="0"/>
                <a:cs typeface="Aptos" panose="020B0004020202020204" pitchFamily="34" charset="0"/>
              </a:rPr>
              <a:t> pour </a:t>
            </a:r>
            <a:r>
              <a:rPr lang="fr-FR" sz="1300" b="1" dirty="0">
                <a:effectLst/>
                <a:latin typeface="+mj-lt"/>
                <a:ea typeface="Aptos" panose="020B0004020202020204" pitchFamily="34" charset="0"/>
                <a:cs typeface="Aptos" panose="020B0004020202020204" pitchFamily="34" charset="0"/>
              </a:rPr>
              <a:t>aider les professeurs</a:t>
            </a:r>
            <a:r>
              <a:rPr lang="fr-FR" sz="1300" dirty="0">
                <a:effectLst/>
                <a:latin typeface="+mj-lt"/>
                <a:ea typeface="Aptos" panose="020B0004020202020204" pitchFamily="34" charset="0"/>
                <a:cs typeface="Aptos" panose="020B0004020202020204" pitchFamily="34" charset="0"/>
              </a:rPr>
              <a:t> dans l’accompagnement à l’orientation de leurs élèves</a:t>
            </a:r>
          </a:p>
        </p:txBody>
      </p:sp>
      <p:sp>
        <p:nvSpPr>
          <p:cNvPr id="15" name="ZoneTexte 14"/>
          <p:cNvSpPr txBox="1"/>
          <p:nvPr/>
        </p:nvSpPr>
        <p:spPr>
          <a:xfrm flipH="1">
            <a:off x="4427984" y="3147814"/>
            <a:ext cx="4248472" cy="1806543"/>
          </a:xfrm>
          <a:prstGeom prst="rect">
            <a:avLst/>
          </a:prstGeom>
          <a:noFill/>
        </p:spPr>
        <p:txBody>
          <a:bodyPr wrap="square" rtlCol="0">
            <a:spAutoFit/>
          </a:bodyPr>
          <a:lstStyle/>
          <a:p>
            <a:r>
              <a:rPr lang="fr-FR" sz="1500" b="1" dirty="0">
                <a:solidFill>
                  <a:schemeClr val="bg1"/>
                </a:solidFill>
                <a:highlight>
                  <a:srgbClr val="0000FF"/>
                </a:highlight>
              </a:rPr>
              <a:t>Sur Parcoursup.gouv.fr : </a:t>
            </a:r>
            <a:r>
              <a:rPr lang="fr-FR" sz="1500" dirty="0">
                <a:solidFill>
                  <a:schemeClr val="bg1"/>
                </a:solidFill>
                <a:highlight>
                  <a:srgbClr val="0000FF"/>
                </a:highlight>
              </a:rPr>
              <a:t> </a:t>
            </a:r>
          </a:p>
          <a:p>
            <a:pPr algn="just">
              <a:spcBef>
                <a:spcPts val="600"/>
              </a:spcBef>
            </a:pPr>
            <a:r>
              <a:rPr lang="fr-FR" sz="1200" dirty="0"/>
              <a:t>La </a:t>
            </a:r>
            <a:r>
              <a:rPr lang="fr-FR" sz="1200" b="1" dirty="0"/>
              <a:t>carte des formations </a:t>
            </a:r>
            <a:r>
              <a:rPr lang="fr-FR" sz="1200" dirty="0"/>
              <a:t>pour </a:t>
            </a:r>
            <a:r>
              <a:rPr lang="fr-FR" sz="1200" b="1" dirty="0"/>
              <a:t>découvrir</a:t>
            </a:r>
            <a:r>
              <a:rPr lang="fr-FR" sz="1200" dirty="0"/>
              <a:t> les formations, enregistrer vos « </a:t>
            </a:r>
            <a:r>
              <a:rPr lang="fr-FR" sz="1200" b="1" dirty="0"/>
              <a:t>favoris</a:t>
            </a:r>
            <a:r>
              <a:rPr lang="fr-FR" sz="1200" dirty="0"/>
              <a:t> », </a:t>
            </a:r>
            <a:r>
              <a:rPr lang="fr-FR" sz="1200" b="1" dirty="0"/>
              <a:t>comparer les formations</a:t>
            </a:r>
            <a:r>
              <a:rPr lang="fr-FR" sz="1200" dirty="0"/>
              <a:t> entre elles, trouver les </a:t>
            </a:r>
            <a:r>
              <a:rPr lang="fr-FR" sz="1200" b="1" dirty="0"/>
              <a:t>contacts utiles </a:t>
            </a:r>
            <a:r>
              <a:rPr lang="fr-FR" sz="1200" dirty="0"/>
              <a:t>ou repérer les  dates des </a:t>
            </a:r>
            <a:r>
              <a:rPr lang="fr-FR" sz="1200" b="1" dirty="0"/>
              <a:t>journées portes </a:t>
            </a:r>
            <a:r>
              <a:rPr lang="fr-FR" sz="1200" b="1" dirty="0" smtClean="0"/>
              <a:t>ouvertes</a:t>
            </a:r>
          </a:p>
          <a:p>
            <a:pPr>
              <a:spcBef>
                <a:spcPts val="600"/>
              </a:spcBef>
            </a:pPr>
            <a:r>
              <a:rPr lang="fr-FR" sz="1200" b="1" dirty="0" smtClean="0">
                <a:solidFill>
                  <a:srgbClr val="0000FF"/>
                </a:solidFill>
              </a:rPr>
              <a:t>&gt;&gt; vous pouvez créer votre compte sur Parcoursup dès la 2</a:t>
            </a:r>
            <a:r>
              <a:rPr lang="fr-FR" sz="1200" b="1" baseline="30000" dirty="0" smtClean="0">
                <a:solidFill>
                  <a:srgbClr val="0000FF"/>
                </a:solidFill>
              </a:rPr>
              <a:t>nde</a:t>
            </a:r>
            <a:r>
              <a:rPr lang="fr-FR" sz="1200" b="1" dirty="0" smtClean="0">
                <a:solidFill>
                  <a:srgbClr val="0000FF"/>
                </a:solidFill>
              </a:rPr>
              <a:t>  </a:t>
            </a:r>
            <a:r>
              <a:rPr lang="fr-FR" sz="1200" b="1" dirty="0" smtClean="0"/>
              <a:t>(193 000 élèves l’ont fait en 2024) </a:t>
            </a:r>
            <a:r>
              <a:rPr lang="fr-FR" sz="1200" dirty="0"/>
              <a:t/>
            </a:r>
            <a:br>
              <a:rPr lang="fr-FR" sz="1200" dirty="0"/>
            </a:br>
            <a:endParaRPr lang="fr-FR" sz="12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1751" y="1119490"/>
            <a:ext cx="3499722" cy="1710560"/>
          </a:xfrm>
          <a:prstGeom prst="rect">
            <a:avLst/>
          </a:prstGeom>
        </p:spPr>
      </p:pic>
      <p:sp>
        <p:nvSpPr>
          <p:cNvPr id="9" name="Titre 1"/>
          <p:cNvSpPr>
            <a:spLocks noGrp="1"/>
          </p:cNvSpPr>
          <p:nvPr>
            <p:ph type="title"/>
          </p:nvPr>
        </p:nvSpPr>
        <p:spPr>
          <a:xfrm>
            <a:off x="467544" y="930072"/>
            <a:ext cx="8208912" cy="591630"/>
          </a:xfrm>
        </p:spPr>
        <p:txBody>
          <a:bodyPr/>
          <a:lstStyle/>
          <a:p>
            <a:r>
              <a:rPr lang="fr-FR" sz="2200" dirty="0"/>
              <a:t>LE BON REFLEXE : S’INFORMER</a:t>
            </a:r>
          </a:p>
        </p:txBody>
      </p:sp>
      <p:pic>
        <p:nvPicPr>
          <p:cNvPr id="10" name="Image 9">
            <a:extLst>
              <a:ext uri="{FF2B5EF4-FFF2-40B4-BE49-F238E27FC236}">
                <a16:creationId xmlns:a16="http://schemas.microsoft.com/office/drawing/2014/main" xmlns="" id="{18FB4C46-93EE-A5C8-7727-63D188E800F5}"/>
              </a:ext>
            </a:extLst>
          </p:cNvPr>
          <p:cNvPicPr>
            <a:picLocks noChangeAspect="1"/>
          </p:cNvPicPr>
          <p:nvPr/>
        </p:nvPicPr>
        <p:blipFill>
          <a:blip r:embed="rId3"/>
          <a:stretch>
            <a:fillRect/>
          </a:stretch>
        </p:blipFill>
        <p:spPr>
          <a:xfrm>
            <a:off x="827584" y="1350187"/>
            <a:ext cx="2304256" cy="1728192"/>
          </a:xfrm>
          <a:prstGeom prst="rect">
            <a:avLst/>
          </a:prstGeom>
        </p:spPr>
      </p:pic>
      <p:sp>
        <p:nvSpPr>
          <p:cNvPr id="11" name="Rectangle à coins arrondis 10"/>
          <p:cNvSpPr/>
          <p:nvPr/>
        </p:nvSpPr>
        <p:spPr>
          <a:xfrm>
            <a:off x="3830445" y="119831"/>
            <a:ext cx="4935892"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L’accompagnement à </a:t>
            </a:r>
            <a:r>
              <a:rPr lang="fr-FR" sz="1400" b="1" kern="0" dirty="0" smtClean="0">
                <a:solidFill>
                  <a:srgbClr val="000091"/>
                </a:solidFill>
                <a:latin typeface="Arial"/>
              </a:rPr>
              <a:t>l’orientation : 2 sites de référence</a:t>
            </a:r>
            <a:endParaRPr lang="fr-FR" sz="1400" b="1" kern="0" dirty="0">
              <a:solidFill>
                <a:srgbClr val="000091"/>
              </a:solidFill>
              <a:latin typeface="Arial"/>
            </a:endParaRPr>
          </a:p>
        </p:txBody>
      </p:sp>
    </p:spTree>
    <p:extLst>
      <p:ext uri="{BB962C8B-B14F-4D97-AF65-F5344CB8AC3E}">
        <p14:creationId xmlns:p14="http://schemas.microsoft.com/office/powerpoint/2010/main" val="3023689353"/>
      </p:ext>
    </p:extLst>
  </p:cSld>
  <p:clrMapOvr>
    <a:masterClrMapping/>
  </p:clrMapOvr>
  <p:extLst mod="1">
    <p:ext uri="{6950BFC3-D8DA-4A85-94F7-54DA5524770B}">
      <p188:commentRel xmlns:p188="http://schemas.microsoft.com/office/powerpoint/2018/8/main" xmlns="" r:id="rId4"/>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467544" y="930072"/>
            <a:ext cx="8208912" cy="591630"/>
          </a:xfrm>
        </p:spPr>
        <p:txBody>
          <a:bodyPr/>
          <a:lstStyle/>
          <a:p>
            <a:r>
              <a:rPr lang="fr-FR" sz="2200" dirty="0"/>
              <a:t>LE BON REFLEXE : </a:t>
            </a:r>
            <a:r>
              <a:rPr lang="fr-FR" sz="2200" dirty="0" smtClean="0"/>
              <a:t>ECHANGER, SE PREPARER</a:t>
            </a:r>
            <a:endParaRPr lang="fr-FR" sz="2200"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12</a:t>
            </a:fld>
            <a:endParaRPr lang="fr-FR" dirty="0"/>
          </a:p>
        </p:txBody>
      </p:sp>
      <p:sp>
        <p:nvSpPr>
          <p:cNvPr id="11" name="ZoneTexte 10"/>
          <p:cNvSpPr txBox="1"/>
          <p:nvPr/>
        </p:nvSpPr>
        <p:spPr>
          <a:xfrm>
            <a:off x="419386" y="3795886"/>
            <a:ext cx="4627001" cy="907941"/>
          </a:xfrm>
          <a:prstGeom prst="rect">
            <a:avLst/>
          </a:prstGeom>
          <a:noFill/>
        </p:spPr>
        <p:txBody>
          <a:bodyPr wrap="square" rtlCol="0">
            <a:spAutoFit/>
          </a:bodyPr>
          <a:lstStyle/>
          <a:p>
            <a:pPr>
              <a:spcBef>
                <a:spcPts val="600"/>
              </a:spcBef>
              <a:spcAft>
                <a:spcPts val="600"/>
              </a:spcAft>
            </a:pPr>
            <a:r>
              <a:rPr lang="fr-FR" sz="1500" b="1" dirty="0" smtClean="0">
                <a:solidFill>
                  <a:schemeClr val="bg1"/>
                </a:solidFill>
                <a:highlight>
                  <a:srgbClr val="0000FF"/>
                </a:highlight>
              </a:rPr>
              <a:t>Des </a:t>
            </a:r>
            <a:r>
              <a:rPr lang="fr-FR" sz="1500" b="1" dirty="0" err="1" smtClean="0">
                <a:solidFill>
                  <a:schemeClr val="bg1"/>
                </a:solidFill>
                <a:highlight>
                  <a:srgbClr val="0000FF"/>
                </a:highlight>
              </a:rPr>
              <a:t>lives</a:t>
            </a:r>
            <a:r>
              <a:rPr lang="fr-FR" sz="1500" b="1" dirty="0" smtClean="0">
                <a:solidFill>
                  <a:schemeClr val="bg1"/>
                </a:solidFill>
                <a:highlight>
                  <a:srgbClr val="0000FF"/>
                </a:highlight>
              </a:rPr>
              <a:t> pour poser vos questions </a:t>
            </a:r>
          </a:p>
          <a:p>
            <a:pPr>
              <a:spcBef>
                <a:spcPts val="600"/>
              </a:spcBef>
              <a:spcAft>
                <a:spcPts val="600"/>
              </a:spcAft>
            </a:pPr>
            <a:r>
              <a:rPr lang="fr-FR" sz="1400" i="1" dirty="0" smtClean="0">
                <a:solidFill>
                  <a:schemeClr val="accent1"/>
                </a:solidFill>
              </a:rPr>
              <a:t>Le calendrier </a:t>
            </a:r>
            <a:r>
              <a:rPr lang="fr-FR" sz="1400" i="1" dirty="0">
                <a:solidFill>
                  <a:schemeClr val="accent1"/>
                </a:solidFill>
              </a:rPr>
              <a:t>à retrouver </a:t>
            </a:r>
            <a:r>
              <a:rPr lang="fr-FR" sz="1400" i="1" dirty="0" smtClean="0">
                <a:solidFill>
                  <a:schemeClr val="accent1"/>
                </a:solidFill>
              </a:rPr>
              <a:t> dans </a:t>
            </a:r>
            <a:r>
              <a:rPr lang="fr-FR" sz="1400" b="1" i="1" dirty="0" smtClean="0">
                <a:solidFill>
                  <a:srgbClr val="0000FF"/>
                </a:solidFill>
              </a:rPr>
              <a:t>l’espace Ressources</a:t>
            </a:r>
            <a:r>
              <a:rPr lang="fr-FR" sz="1400" i="1" dirty="0" smtClean="0">
                <a:solidFill>
                  <a:schemeClr val="accent1"/>
                </a:solidFill>
              </a:rPr>
              <a:t> sur parcoursup.gouv.fr</a:t>
            </a:r>
            <a:endParaRPr lang="fr-FR" sz="1400" i="1" dirty="0">
              <a:solidFill>
                <a:schemeClr val="accent1"/>
              </a:solidFill>
            </a:endParaRPr>
          </a:p>
        </p:txBody>
      </p:sp>
      <p:sp>
        <p:nvSpPr>
          <p:cNvPr id="2" name="ZoneTexte 1"/>
          <p:cNvSpPr txBox="1"/>
          <p:nvPr/>
        </p:nvSpPr>
        <p:spPr>
          <a:xfrm>
            <a:off x="4699401" y="1347614"/>
            <a:ext cx="4015833" cy="2862322"/>
          </a:xfrm>
          <a:prstGeom prst="rect">
            <a:avLst/>
          </a:prstGeom>
          <a:solidFill>
            <a:srgbClr val="000091"/>
          </a:solidFill>
          <a:ln w="28575">
            <a:solidFill>
              <a:schemeClr val="bg1"/>
            </a:solidFill>
          </a:ln>
        </p:spPr>
        <p:txBody>
          <a:bodyPr wrap="square" rtlCol="0">
            <a:spAutoFit/>
          </a:bodyPr>
          <a:lstStyle/>
          <a:p>
            <a:pPr lvl="0"/>
            <a:r>
              <a:rPr lang="fr-FR" sz="1200" b="1" dirty="0">
                <a:solidFill>
                  <a:srgbClr val="FF9575"/>
                </a:solidFill>
              </a:rPr>
              <a:t>Echanger avec des professionnels dans votre lycée</a:t>
            </a:r>
          </a:p>
          <a:p>
            <a:pPr marL="285750" lvl="0" indent="-285750">
              <a:buFont typeface="Arial" panose="020B0604020202020204" pitchFamily="34" charset="0"/>
              <a:buChar char="•"/>
            </a:pPr>
            <a:r>
              <a:rPr lang="fr-FR" sz="1200" dirty="0">
                <a:solidFill>
                  <a:schemeClr val="bg1"/>
                </a:solidFill>
              </a:rPr>
              <a:t>Votre professeur principal</a:t>
            </a:r>
          </a:p>
          <a:p>
            <a:pPr marL="285750" lvl="0" indent="-285750">
              <a:buFont typeface="Arial" panose="020B0604020202020204" pitchFamily="34" charset="0"/>
              <a:buChar char="•"/>
            </a:pPr>
            <a:r>
              <a:rPr lang="fr-FR" sz="1200" dirty="0">
                <a:solidFill>
                  <a:schemeClr val="bg1"/>
                </a:solidFill>
              </a:rPr>
              <a:t>Les </a:t>
            </a:r>
            <a:r>
              <a:rPr lang="fr-FR" sz="1200" dirty="0" smtClean="0">
                <a:solidFill>
                  <a:schemeClr val="bg1"/>
                </a:solidFill>
              </a:rPr>
              <a:t>personnels d’orientation</a:t>
            </a:r>
            <a:endParaRPr lang="fr-FR" sz="1200" dirty="0">
              <a:solidFill>
                <a:schemeClr val="bg1"/>
              </a:solidFill>
            </a:endParaRPr>
          </a:p>
          <a:p>
            <a:pPr marL="285750" lvl="0" indent="-285750">
              <a:buFont typeface="Arial" panose="020B0604020202020204" pitchFamily="34" charset="0"/>
              <a:buChar char="•"/>
            </a:pPr>
            <a:endParaRPr lang="fr-FR" sz="1200" dirty="0">
              <a:solidFill>
                <a:schemeClr val="bg1"/>
              </a:solidFill>
            </a:endParaRPr>
          </a:p>
          <a:p>
            <a:pPr lvl="0"/>
            <a:r>
              <a:rPr lang="fr-FR" sz="1200" b="1" dirty="0">
                <a:solidFill>
                  <a:srgbClr val="FF9575"/>
                </a:solidFill>
              </a:rPr>
              <a:t>Echanger avec les formations </a:t>
            </a:r>
          </a:p>
          <a:p>
            <a:pPr marL="171450" lvl="0" indent="-171450">
              <a:buFont typeface="Arial" panose="020B0604020202020204" pitchFamily="34" charset="0"/>
              <a:buChar char="•"/>
            </a:pPr>
            <a:r>
              <a:rPr lang="fr-FR" sz="1200" dirty="0" smtClean="0">
                <a:solidFill>
                  <a:schemeClr val="bg1"/>
                </a:solidFill>
              </a:rPr>
              <a:t>Les responsables </a:t>
            </a:r>
            <a:r>
              <a:rPr lang="fr-FR" sz="1200" dirty="0">
                <a:solidFill>
                  <a:schemeClr val="bg1"/>
                </a:solidFill>
              </a:rPr>
              <a:t>de formations et étudiants </a:t>
            </a:r>
            <a:r>
              <a:rPr lang="fr-FR" sz="1200" dirty="0" smtClean="0">
                <a:solidFill>
                  <a:schemeClr val="bg1"/>
                </a:solidFill>
              </a:rPr>
              <a:t>ambassadeurs</a:t>
            </a:r>
          </a:p>
          <a:p>
            <a:pPr marL="171450" lvl="0" indent="-171450">
              <a:buFont typeface="Arial" panose="020B0604020202020204" pitchFamily="34" charset="0"/>
              <a:buChar char="•"/>
            </a:pPr>
            <a:r>
              <a:rPr lang="fr-FR" sz="1200" dirty="0" smtClean="0">
                <a:solidFill>
                  <a:schemeClr val="bg1"/>
                </a:solidFill>
              </a:rPr>
              <a:t>Lors </a:t>
            </a:r>
            <a:r>
              <a:rPr lang="fr-FR" sz="1200" dirty="0">
                <a:solidFill>
                  <a:schemeClr val="bg1"/>
                </a:solidFill>
              </a:rPr>
              <a:t>des journées portes ouvertes et salons </a:t>
            </a:r>
            <a:r>
              <a:rPr lang="fr-FR" sz="1200" dirty="0" smtClean="0">
                <a:solidFill>
                  <a:schemeClr val="bg1"/>
                </a:solidFill>
              </a:rPr>
              <a:t>avec </a:t>
            </a:r>
            <a:r>
              <a:rPr lang="fr-FR" sz="1200" dirty="0">
                <a:solidFill>
                  <a:schemeClr val="bg1"/>
                </a:solidFill>
              </a:rPr>
              <a:t>conférences </a:t>
            </a:r>
            <a:r>
              <a:rPr lang="fr-FR" sz="1200" dirty="0" smtClean="0">
                <a:solidFill>
                  <a:schemeClr val="bg1"/>
                </a:solidFill>
              </a:rPr>
              <a:t>thématiques</a:t>
            </a:r>
            <a:br>
              <a:rPr lang="fr-FR" sz="1200" dirty="0" smtClean="0">
                <a:solidFill>
                  <a:schemeClr val="bg1"/>
                </a:solidFill>
              </a:rPr>
            </a:br>
            <a:endParaRPr lang="fr-FR" sz="1200" dirty="0" smtClean="0">
              <a:solidFill>
                <a:schemeClr val="bg1"/>
              </a:solidFill>
            </a:endParaRPr>
          </a:p>
          <a:p>
            <a:pPr marL="171450" indent="-171450">
              <a:buFont typeface="Wingdings" panose="05000000000000000000" pitchFamily="2" charset="2"/>
              <a:buChar char="Ø"/>
            </a:pPr>
            <a:r>
              <a:rPr lang="fr-FR" sz="1200" i="1" dirty="0">
                <a:solidFill>
                  <a:schemeClr val="bg1"/>
                </a:solidFill>
              </a:rPr>
              <a:t>contact et dates à retrouver sur </a:t>
            </a:r>
            <a:r>
              <a:rPr lang="fr-FR" sz="1200" i="1" dirty="0" smtClean="0">
                <a:solidFill>
                  <a:schemeClr val="bg1"/>
                </a:solidFill>
              </a:rPr>
              <a:t>parcoursup.gouv.fr </a:t>
            </a:r>
            <a:endParaRPr lang="fr-FR" sz="1200" i="1" dirty="0">
              <a:solidFill>
                <a:schemeClr val="bg1"/>
              </a:solidFill>
            </a:endParaRPr>
          </a:p>
          <a:p>
            <a:pPr lvl="0"/>
            <a:endParaRPr lang="fr-FR" sz="1200" dirty="0">
              <a:solidFill>
                <a:schemeClr val="bg1"/>
              </a:solidFill>
            </a:endParaRPr>
          </a:p>
          <a:p>
            <a:r>
              <a:rPr lang="fr-FR" sz="1200" b="1" dirty="0">
                <a:solidFill>
                  <a:srgbClr val="FF9575"/>
                </a:solidFill>
              </a:rPr>
              <a:t>Préparez-vous avec les outils Parcoursup</a:t>
            </a:r>
          </a:p>
          <a:p>
            <a:pPr marL="171450" indent="-171450">
              <a:buFont typeface="Arial" panose="020B0604020202020204" pitchFamily="34" charset="0"/>
              <a:buChar char="•"/>
            </a:pPr>
            <a:r>
              <a:rPr lang="fr-FR" sz="1200" dirty="0" smtClean="0">
                <a:solidFill>
                  <a:schemeClr val="bg1"/>
                </a:solidFill>
              </a:rPr>
              <a:t>Quiz, </a:t>
            </a:r>
            <a:r>
              <a:rPr lang="fr-FR" sz="1200" dirty="0" err="1" smtClean="0">
                <a:solidFill>
                  <a:schemeClr val="bg1"/>
                </a:solidFill>
              </a:rPr>
              <a:t>Video</a:t>
            </a:r>
            <a:r>
              <a:rPr lang="fr-FR" sz="1200" dirty="0" smtClean="0">
                <a:solidFill>
                  <a:schemeClr val="bg1"/>
                </a:solidFill>
              </a:rPr>
              <a:t>-tuto, Règles d’or, Faq</a:t>
            </a:r>
          </a:p>
          <a:p>
            <a:pPr marL="171450" indent="-171450">
              <a:buFont typeface="Arial" panose="020B0604020202020204" pitchFamily="34" charset="0"/>
              <a:buChar char="•"/>
            </a:pPr>
            <a:r>
              <a:rPr lang="fr-FR" sz="1200" dirty="0" smtClean="0">
                <a:solidFill>
                  <a:schemeClr val="bg1"/>
                </a:solidFill>
              </a:rPr>
              <a:t>Site d’entrainement de la phase d’admission</a:t>
            </a:r>
            <a:endParaRPr lang="fr-FR" sz="1200" dirty="0">
              <a:solidFill>
                <a:schemeClr val="bg1"/>
              </a:solidFill>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508" y="1362133"/>
            <a:ext cx="3968527" cy="2225057"/>
          </a:xfrm>
          <a:prstGeom prst="rect">
            <a:avLst/>
          </a:prstGeom>
        </p:spPr>
      </p:pic>
      <p:sp>
        <p:nvSpPr>
          <p:cNvPr id="10" name="Rectangle à coins arrondis 9"/>
          <p:cNvSpPr/>
          <p:nvPr/>
        </p:nvSpPr>
        <p:spPr>
          <a:xfrm>
            <a:off x="3830445" y="119831"/>
            <a:ext cx="4935892"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L’accompagnement à </a:t>
            </a:r>
            <a:r>
              <a:rPr lang="fr-FR" sz="1400" b="1" kern="0" dirty="0" smtClean="0">
                <a:solidFill>
                  <a:srgbClr val="000091"/>
                </a:solidFill>
                <a:latin typeface="Arial"/>
              </a:rPr>
              <a:t>l’orientation : les bons réflexes</a:t>
            </a:r>
            <a:endParaRPr lang="fr-FR" sz="1400" b="1" kern="0" dirty="0">
              <a:solidFill>
                <a:srgbClr val="000091"/>
              </a:solidFill>
              <a:latin typeface="Arial"/>
            </a:endParaRPr>
          </a:p>
        </p:txBody>
      </p:sp>
    </p:spTree>
    <p:extLst>
      <p:ext uri="{BB962C8B-B14F-4D97-AF65-F5344CB8AC3E}">
        <p14:creationId xmlns:p14="http://schemas.microsoft.com/office/powerpoint/2010/main" val="194561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13</a:t>
            </a:fld>
            <a:endParaRPr lang="fr-FR" dirty="0"/>
          </a:p>
        </p:txBody>
      </p:sp>
      <p:sp>
        <p:nvSpPr>
          <p:cNvPr id="9" name="Espace réservé du contenu 2"/>
          <p:cNvSpPr txBox="1">
            <a:spLocks/>
          </p:cNvSpPr>
          <p:nvPr/>
        </p:nvSpPr>
        <p:spPr bwMode="gray">
          <a:xfrm>
            <a:off x="323528" y="915566"/>
            <a:ext cx="8640960"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solidFill>
                  <a:schemeClr val="tx1"/>
                </a:solidFill>
              </a:rPr>
              <a:t>Parmi les </a:t>
            </a:r>
            <a:r>
              <a:rPr lang="fr-FR" sz="1600" b="1" dirty="0" smtClean="0">
                <a:solidFill>
                  <a:schemeClr val="tx1"/>
                </a:solidFill>
              </a:rPr>
              <a:t>24 </a:t>
            </a:r>
            <a:r>
              <a:rPr lang="fr-FR" sz="1600" b="1" dirty="0">
                <a:solidFill>
                  <a:schemeClr val="tx1"/>
                </a:solidFill>
              </a:rPr>
              <a:t>000 formations dispensant </a:t>
            </a:r>
            <a:r>
              <a:rPr lang="fr-FR" sz="1600" b="1" dirty="0" smtClean="0">
                <a:solidFill>
                  <a:schemeClr val="tx1"/>
                </a:solidFill>
              </a:rPr>
              <a:t>des </a:t>
            </a:r>
            <a:r>
              <a:rPr lang="fr-FR" sz="1600" b="1" dirty="0">
                <a:solidFill>
                  <a:schemeClr val="tx1"/>
                </a:solidFill>
              </a:rPr>
              <a:t>diplômes </a:t>
            </a:r>
            <a:r>
              <a:rPr lang="fr-FR" sz="1600" b="1" dirty="0" smtClean="0">
                <a:solidFill>
                  <a:schemeClr val="tx1"/>
                </a:solidFill>
              </a:rPr>
              <a:t>nationaux et d’établissements :</a:t>
            </a:r>
          </a:p>
          <a:p>
            <a:endParaRPr lang="fr-FR" sz="1400" b="1" dirty="0">
              <a:solidFill>
                <a:srgbClr val="F28E65"/>
              </a:solidFill>
            </a:endParaRPr>
          </a:p>
          <a:p>
            <a:pPr marL="171450" indent="-171450" algn="just">
              <a:buClr>
                <a:schemeClr val="bg2"/>
              </a:buClr>
              <a:buFont typeface="Courier New" panose="02070309020205020404" pitchFamily="49" charset="0"/>
              <a:buChar char="o"/>
            </a:pPr>
            <a:r>
              <a:rPr lang="fr-FR" sz="1400" b="1" dirty="0">
                <a:solidFill>
                  <a:schemeClr val="bg1"/>
                </a:solidFill>
                <a:highlight>
                  <a:srgbClr val="0000FF"/>
                </a:highlight>
              </a:rPr>
              <a:t>Des formations </a:t>
            </a:r>
            <a:r>
              <a:rPr lang="fr-FR" sz="1400" b="1" dirty="0" smtClean="0">
                <a:solidFill>
                  <a:schemeClr val="bg1"/>
                </a:solidFill>
                <a:highlight>
                  <a:srgbClr val="0000FF"/>
                </a:highlight>
              </a:rPr>
              <a:t>sous statut étudiant</a:t>
            </a:r>
            <a:r>
              <a:rPr lang="fr-FR" sz="1400" dirty="0">
                <a:solidFill>
                  <a:schemeClr val="accent1"/>
                </a:solidFill>
              </a:rPr>
              <a:t> </a:t>
            </a:r>
            <a:r>
              <a:rPr lang="fr-FR" sz="1400" dirty="0" smtClean="0">
                <a:solidFill>
                  <a:schemeClr val="accent1"/>
                </a:solidFill>
              </a:rPr>
              <a:t>: </a:t>
            </a:r>
          </a:p>
          <a:p>
            <a:pPr marL="423450" lvl="1" indent="-171450" algn="just">
              <a:buClr>
                <a:schemeClr val="bg2"/>
              </a:buClr>
              <a:buFont typeface="Courier New" panose="02070309020205020404" pitchFamily="49" charset="0"/>
              <a:buChar char="o"/>
            </a:pPr>
            <a:r>
              <a:rPr lang="fr-FR" sz="1300" b="1" dirty="0" smtClean="0">
                <a:solidFill>
                  <a:srgbClr val="0000FF"/>
                </a:solidFill>
                <a:effectLst>
                  <a:outerShdw blurRad="38100" dist="38100" dir="2700000" algn="tl">
                    <a:srgbClr val="000000">
                      <a:alpha val="43137"/>
                    </a:srgbClr>
                  </a:outerShdw>
                </a:effectLst>
              </a:rPr>
              <a:t>Formations dites « non sélectives »</a:t>
            </a:r>
            <a:r>
              <a:rPr lang="fr-FR" sz="1300" dirty="0" smtClean="0">
                <a:solidFill>
                  <a:schemeClr val="accent1"/>
                </a:solidFill>
              </a:rPr>
              <a:t> : les </a:t>
            </a:r>
            <a:r>
              <a:rPr lang="fr-FR" sz="1300" dirty="0">
                <a:solidFill>
                  <a:schemeClr val="accent1"/>
                </a:solidFill>
              </a:rPr>
              <a:t>différentes licences (dont les licences « accès santé »), les Parcours préparatoires au professorat des écoles (PPPE) et les parcours d’accès aux études de santé (</a:t>
            </a:r>
            <a:r>
              <a:rPr lang="fr-FR" sz="1300" dirty="0" smtClean="0">
                <a:solidFill>
                  <a:schemeClr val="accent1"/>
                </a:solidFill>
              </a:rPr>
              <a:t>PASS), </a:t>
            </a:r>
          </a:p>
          <a:p>
            <a:pPr marL="423450" lvl="1" indent="-171450" algn="just">
              <a:buClr>
                <a:schemeClr val="bg2"/>
              </a:buClr>
              <a:buFont typeface="Courier New" panose="02070309020205020404" pitchFamily="49" charset="0"/>
              <a:buChar char="o"/>
            </a:pPr>
            <a:r>
              <a:rPr lang="fr-FR" sz="1300" b="1" dirty="0">
                <a:solidFill>
                  <a:srgbClr val="0000FF"/>
                </a:solidFill>
                <a:effectLst>
                  <a:outerShdw blurRad="38100" dist="38100" dir="2700000" algn="tl">
                    <a:srgbClr val="000000">
                      <a:alpha val="43137"/>
                    </a:srgbClr>
                  </a:outerShdw>
                </a:effectLst>
              </a:rPr>
              <a:t>Formations dites «  sélectives » </a:t>
            </a:r>
            <a:r>
              <a:rPr lang="fr-FR" sz="1300" dirty="0">
                <a:solidFill>
                  <a:schemeClr val="accent1"/>
                </a:solidFill>
              </a:rPr>
              <a:t>: </a:t>
            </a:r>
            <a:r>
              <a:rPr lang="fr-FR" sz="1300" dirty="0" smtClean="0">
                <a:solidFill>
                  <a:schemeClr val="accent1"/>
                </a:solidFill>
              </a:rPr>
              <a:t>les classes </a:t>
            </a:r>
            <a:r>
              <a:rPr lang="fr-FR" sz="1300" dirty="0">
                <a:solidFill>
                  <a:schemeClr val="accent1"/>
                </a:solidFill>
              </a:rPr>
              <a:t>prépa, BTS, BUT (Bachelor universitaire de technologie ), formations en soins infirmiers (en IFSI) et autres formations paramédicales, formations en travail social (en EFTS), écoles d’ingénieur, de commerce et de management, Sciences Po/ Instituts </a:t>
            </a:r>
            <a:r>
              <a:rPr lang="fr-FR" sz="1300" dirty="0" smtClean="0">
                <a:solidFill>
                  <a:schemeClr val="accent1"/>
                </a:solidFill>
              </a:rPr>
              <a:t>d’Études Politiques, </a:t>
            </a:r>
            <a:r>
              <a:rPr lang="fr-FR" sz="1300" dirty="0">
                <a:solidFill>
                  <a:schemeClr val="accent1"/>
                </a:solidFill>
              </a:rPr>
              <a:t>écoles vétérinaires, formations aux métiers de la culture, du </a:t>
            </a:r>
            <a:r>
              <a:rPr lang="fr-FR" sz="1300" dirty="0" smtClean="0">
                <a:solidFill>
                  <a:schemeClr val="accent1"/>
                </a:solidFill>
              </a:rPr>
              <a:t>sport, etc…</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marL="171450" indent="-171450" algn="just">
              <a:spcAft>
                <a:spcPts val="0"/>
              </a:spcAft>
              <a:buClr>
                <a:schemeClr val="bg2"/>
              </a:buClr>
              <a:buFont typeface="Courier New" panose="02070309020205020404" pitchFamily="49" charset="0"/>
              <a:buChar char="o"/>
            </a:pPr>
            <a:r>
              <a:rPr lang="fr-FR" sz="1400" b="1" dirty="0">
                <a:solidFill>
                  <a:schemeClr val="bg1"/>
                </a:solidFill>
                <a:highlight>
                  <a:srgbClr val="0000FF"/>
                </a:highlight>
              </a:rPr>
              <a:t>Des formations </a:t>
            </a:r>
            <a:r>
              <a:rPr lang="fr-FR" sz="1400" b="1" dirty="0" smtClean="0">
                <a:solidFill>
                  <a:schemeClr val="bg1"/>
                </a:solidFill>
                <a:highlight>
                  <a:srgbClr val="0000FF"/>
                </a:highlight>
              </a:rPr>
              <a:t>sous statut apprenti (en alternance)</a:t>
            </a:r>
            <a:r>
              <a:rPr lang="fr-FR" sz="1400" dirty="0">
                <a:solidFill>
                  <a:schemeClr val="accent1"/>
                </a:solidFill>
              </a:rPr>
              <a:t> : </a:t>
            </a:r>
            <a:endParaRPr lang="fr-FR" sz="1400" dirty="0" smtClean="0">
              <a:solidFill>
                <a:schemeClr val="accent1"/>
              </a:solidFill>
            </a:endParaRPr>
          </a:p>
          <a:p>
            <a:pPr marL="171450" indent="-171450" algn="just">
              <a:spcAft>
                <a:spcPts val="0"/>
              </a:spcAft>
              <a:buClr>
                <a:schemeClr val="bg2"/>
              </a:buClr>
              <a:buFont typeface="Courier New" panose="02070309020205020404" pitchFamily="49" charset="0"/>
              <a:buChar char="o"/>
            </a:pPr>
            <a:endParaRPr lang="fr-FR" sz="1400" dirty="0">
              <a:solidFill>
                <a:schemeClr val="accent1"/>
              </a:solidFill>
            </a:endParaRPr>
          </a:p>
          <a:p>
            <a:pPr marL="446088" indent="-446088">
              <a:spcAft>
                <a:spcPts val="0"/>
              </a:spcAft>
              <a:buClr>
                <a:schemeClr val="bg2"/>
              </a:buClr>
              <a:tabLst>
                <a:tab pos="446088" algn="l"/>
              </a:tabLst>
            </a:pPr>
            <a:r>
              <a:rPr lang="fr-FR" sz="1400" b="1" dirty="0" smtClean="0">
                <a:solidFill>
                  <a:schemeClr val="tx1"/>
                </a:solidFill>
              </a:rPr>
              <a:t>	</a:t>
            </a:r>
            <a:r>
              <a:rPr lang="fr-FR" sz="1400" dirty="0" smtClean="0">
                <a:solidFill>
                  <a:schemeClr val="tx1"/>
                </a:solidFill>
              </a:rPr>
              <a:t>Certaines </a:t>
            </a:r>
            <a:r>
              <a:rPr lang="fr-FR" sz="1400" dirty="0">
                <a:solidFill>
                  <a:schemeClr val="tx1"/>
                </a:solidFill>
              </a:rPr>
              <a:t>formations privées ne sont pas présentes sur Parcoursup &gt; </a:t>
            </a:r>
            <a:r>
              <a:rPr lang="fr-FR" sz="1400" b="1" dirty="0" smtClean="0">
                <a:solidFill>
                  <a:schemeClr val="tx1"/>
                </a:solidFill>
                <a:effectLst>
                  <a:outerShdw blurRad="38100" dist="38100" dir="2700000" algn="tl">
                    <a:srgbClr val="000000">
                      <a:alpha val="43137"/>
                    </a:srgbClr>
                  </a:outerShdw>
                </a:effectLst>
              </a:rPr>
              <a:t>soyez vigilants </a:t>
            </a:r>
            <a:endParaRPr lang="fr-FR" sz="1400" b="1" dirty="0">
              <a:solidFill>
                <a:schemeClr val="tx1"/>
              </a:solidFill>
              <a:effectLst>
                <a:outerShdw blurRad="38100" dist="38100" dir="2700000" algn="tl">
                  <a:srgbClr val="000000">
                    <a:alpha val="43137"/>
                  </a:srgbClr>
                </a:outerShdw>
              </a:effectLst>
            </a:endParaRP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endParaRPr lang="fr-FR" sz="1400" dirty="0">
              <a:solidFill>
                <a:schemeClr val="accent1"/>
              </a:solidFill>
            </a:endParaRPr>
          </a:p>
        </p:txBody>
      </p:sp>
      <p:pic>
        <p:nvPicPr>
          <p:cNvPr id="5" name="Graphique 13" descr="Index pointant vers la droite vu du côté du dos de la main">
            <a:extLst>
              <a:ext uri="{FF2B5EF4-FFF2-40B4-BE49-F238E27FC236}">
                <a16:creationId xmlns:a16="http://schemas.microsoft.com/office/drawing/2014/main" xmlns="" id="{21DB8F85-58FF-4368-9A4F-C47033CA2589}"/>
              </a:ext>
            </a:extLst>
          </p:cNvPr>
          <p:cNvPicPr>
            <a:picLocks noChangeAspect="1"/>
          </p:cNvPicPr>
          <p:nvPr/>
        </p:nvPicPr>
        <p:blipFill>
          <a:blip r:embed="rId2">
            <a:extLst>
              <a:ext uri="{96DAC541-7B7A-43D3-8B79-37D633B846F1}">
                <asvg:svgBlip xmlns:asvg="http://schemas.microsoft.com/office/drawing/2016/SVG/main" xmlns="" r:embed="rId11"/>
              </a:ext>
            </a:extLst>
          </a:blip>
          <a:stretch>
            <a:fillRect/>
          </a:stretch>
        </p:blipFill>
        <p:spPr>
          <a:xfrm>
            <a:off x="382447" y="3849227"/>
            <a:ext cx="360001" cy="360001"/>
          </a:xfrm>
          <a:prstGeom prst="rect">
            <a:avLst/>
          </a:prstGeom>
        </p:spPr>
      </p:pic>
      <p:pic>
        <p:nvPicPr>
          <p:cNvPr id="6" name="Image 5">
            <a:extLst>
              <a:ext uri="{FF2B5EF4-FFF2-40B4-BE49-F238E27FC236}">
                <a16:creationId xmlns:a16="http://schemas.microsoft.com/office/drawing/2014/main" xmlns="" id="{7B040C66-A718-41B4-A3A6-A3B3244E198B}"/>
              </a:ext>
            </a:extLst>
          </p:cNvPr>
          <p:cNvPicPr>
            <a:picLocks noChangeAspect="1"/>
          </p:cNvPicPr>
          <p:nvPr/>
        </p:nvPicPr>
        <p:blipFill>
          <a:blip r:embed="rId12"/>
          <a:stretch>
            <a:fillRect/>
          </a:stretch>
        </p:blipFill>
        <p:spPr>
          <a:xfrm>
            <a:off x="7596336" y="3088156"/>
            <a:ext cx="1170000" cy="1628754"/>
          </a:xfrm>
          <a:prstGeom prst="rect">
            <a:avLst/>
          </a:prstGeom>
        </p:spPr>
      </p:pic>
      <p:sp>
        <p:nvSpPr>
          <p:cNvPr id="7" name="Rectangle à coins arrondis 6"/>
          <p:cNvSpPr/>
          <p:nvPr/>
        </p:nvSpPr>
        <p:spPr>
          <a:xfrm>
            <a:off x="4705815" y="119831"/>
            <a:ext cx="406052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Les formations disponibles sur Parcoursup</a:t>
            </a:r>
            <a:endParaRPr lang="fr-FR" sz="1400" b="1" kern="0" dirty="0">
              <a:solidFill>
                <a:srgbClr val="000091"/>
              </a:solidFill>
              <a:latin typeface="Arial"/>
            </a:endParaRPr>
          </a:p>
        </p:txBody>
      </p:sp>
    </p:spTree>
    <p:extLst>
      <p:ext uri="{BB962C8B-B14F-4D97-AF65-F5344CB8AC3E}">
        <p14:creationId xmlns:p14="http://schemas.microsoft.com/office/powerpoint/2010/main" val="3655501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197384" y="973916"/>
            <a:ext cx="8568952" cy="3617962"/>
          </a:xfrm>
        </p:spPr>
        <p:txBody>
          <a:bodyPr/>
          <a:lstStyle/>
          <a:p>
            <a:pPr lvl="0" algn="just"/>
            <a:r>
              <a:rPr lang="fr-FR" sz="1600" b="1" dirty="0" smtClean="0">
                <a:solidFill>
                  <a:schemeClr val="tx1"/>
                </a:solidFill>
              </a:rPr>
              <a:t>De l’ordre de 10 000 formations </a:t>
            </a:r>
            <a:r>
              <a:rPr lang="fr-FR" sz="1600" b="1" dirty="0">
                <a:solidFill>
                  <a:schemeClr val="tx1"/>
                </a:solidFill>
              </a:rPr>
              <a:t>en apprentissage </a:t>
            </a:r>
            <a:r>
              <a:rPr lang="fr-FR" sz="1600" b="1" dirty="0" smtClean="0">
                <a:solidFill>
                  <a:schemeClr val="tx1"/>
                </a:solidFill>
              </a:rPr>
              <a:t>disponibles, pour l’essentiel </a:t>
            </a:r>
            <a:r>
              <a:rPr lang="fr-FR" sz="1600" b="1" dirty="0">
                <a:solidFill>
                  <a:schemeClr val="tx1"/>
                </a:solidFill>
              </a:rPr>
              <a:t>en B</a:t>
            </a:r>
            <a:r>
              <a:rPr lang="fr-FR" sz="1600" b="1" dirty="0" smtClean="0">
                <a:solidFill>
                  <a:schemeClr val="tx1"/>
                </a:solidFill>
              </a:rPr>
              <a:t>TS</a:t>
            </a:r>
            <a:r>
              <a:rPr lang="fr-FR" sz="1600" b="1" dirty="0">
                <a:solidFill>
                  <a:schemeClr val="tx1"/>
                </a:solidFill>
              </a:rPr>
              <a:t>, B</a:t>
            </a:r>
            <a:r>
              <a:rPr lang="fr-FR" sz="1600" b="1" dirty="0" smtClean="0">
                <a:solidFill>
                  <a:schemeClr val="tx1"/>
                </a:solidFill>
              </a:rPr>
              <a:t>UT</a:t>
            </a:r>
            <a:r>
              <a:rPr lang="fr-FR" sz="1600" b="1" dirty="0">
                <a:solidFill>
                  <a:schemeClr val="tx1"/>
                </a:solidFill>
              </a:rPr>
              <a:t>, </a:t>
            </a:r>
            <a:r>
              <a:rPr lang="fr-FR" sz="1600" b="1" dirty="0" smtClean="0">
                <a:solidFill>
                  <a:schemeClr val="tx1"/>
                </a:solidFill>
              </a:rPr>
              <a:t>pour des mentions complémentaires ou titres professionnels</a:t>
            </a:r>
          </a:p>
          <a:p>
            <a:pPr marL="285750" lvl="1" indent="-285750">
              <a:lnSpc>
                <a:spcPct val="110000"/>
              </a:lnSpc>
              <a:defRPr/>
            </a:pPr>
            <a:r>
              <a:rPr lang="fr-FR" sz="1600" b="1" dirty="0" smtClean="0">
                <a:solidFill>
                  <a:schemeClr val="bg1"/>
                </a:solidFill>
                <a:highlight>
                  <a:srgbClr val="0000FF"/>
                </a:highlight>
              </a:rPr>
              <a:t>Être </a:t>
            </a:r>
            <a:r>
              <a:rPr lang="fr-FR" sz="1600" b="1" dirty="0">
                <a:solidFill>
                  <a:schemeClr val="bg1"/>
                </a:solidFill>
                <a:highlight>
                  <a:srgbClr val="0000FF"/>
                </a:highlight>
              </a:rPr>
              <a:t>étudiant apprenti </a:t>
            </a:r>
            <a:r>
              <a:rPr lang="fr-FR" sz="1600" b="1" dirty="0" smtClean="0">
                <a:solidFill>
                  <a:schemeClr val="bg1"/>
                </a:solidFill>
                <a:highlight>
                  <a:srgbClr val="0000FF"/>
                </a:highlight>
              </a:rPr>
              <a:t>c’est</a:t>
            </a:r>
            <a:r>
              <a:rPr lang="fr-FR" sz="1600" b="1" dirty="0" smtClean="0"/>
              <a:t> :  </a:t>
            </a:r>
          </a:p>
          <a:p>
            <a:pPr marL="465750" lvl="2" indent="-285750">
              <a:lnSpc>
                <a:spcPct val="110000"/>
              </a:lnSpc>
              <a:defRPr/>
            </a:pPr>
            <a:r>
              <a:rPr lang="fr-FR" sz="1600" b="1" dirty="0" smtClean="0">
                <a:solidFill>
                  <a:schemeClr val="tx1"/>
                </a:solidFill>
              </a:rPr>
              <a:t>Être </a:t>
            </a:r>
            <a:r>
              <a:rPr lang="fr-FR" sz="1600" b="1" dirty="0">
                <a:solidFill>
                  <a:schemeClr val="tx1"/>
                </a:solidFill>
              </a:rPr>
              <a:t>étudiant et surtout </a:t>
            </a:r>
            <a:r>
              <a:rPr lang="fr-FR" sz="1600" b="1" dirty="0" smtClean="0">
                <a:solidFill>
                  <a:schemeClr val="tx1"/>
                </a:solidFill>
              </a:rPr>
              <a:t>salarié</a:t>
            </a:r>
            <a:endParaRPr lang="fr-FR" sz="1600" b="1" dirty="0">
              <a:solidFill>
                <a:schemeClr val="tx1"/>
              </a:solidFill>
              <a:cs typeface="Arial"/>
            </a:endParaRPr>
          </a:p>
          <a:p>
            <a:pPr marL="465750" lvl="2" indent="-285750">
              <a:lnSpc>
                <a:spcPct val="110000"/>
              </a:lnSpc>
              <a:defRPr/>
            </a:pPr>
            <a:r>
              <a:rPr lang="fr-FR" sz="1500" b="1" dirty="0" smtClean="0">
                <a:solidFill>
                  <a:schemeClr val="tx1"/>
                </a:solidFill>
              </a:rPr>
              <a:t>Alterner </a:t>
            </a:r>
            <a:r>
              <a:rPr lang="fr-FR" sz="1500" b="1" dirty="0">
                <a:solidFill>
                  <a:schemeClr val="tx1"/>
                </a:solidFill>
              </a:rPr>
              <a:t>formation pratique chez un employeur et une formation théorique </a:t>
            </a:r>
            <a:r>
              <a:rPr lang="fr-FR" sz="1500" dirty="0">
                <a:solidFill>
                  <a:schemeClr val="tx1"/>
                </a:solidFill>
              </a:rPr>
              <a:t>dans un établissement (ex : un centre de formation d’apprentis - </a:t>
            </a:r>
            <a:r>
              <a:rPr lang="fr-FR" sz="1500" dirty="0" smtClean="0">
                <a:solidFill>
                  <a:schemeClr val="tx1"/>
                </a:solidFill>
              </a:rPr>
              <a:t>CFA)</a:t>
            </a:r>
            <a:endParaRPr lang="fr-FR" sz="1500" b="1" dirty="0">
              <a:solidFill>
                <a:schemeClr val="tx1"/>
              </a:solidFill>
              <a:cs typeface="Arial"/>
            </a:endParaRPr>
          </a:p>
          <a:p>
            <a:pPr marL="465750" lvl="2" indent="-285750">
              <a:lnSpc>
                <a:spcPct val="110000"/>
              </a:lnSpc>
              <a:defRPr/>
            </a:pPr>
            <a:r>
              <a:rPr lang="fr-FR" sz="1500" b="1" dirty="0" smtClean="0">
                <a:solidFill>
                  <a:schemeClr val="tx1"/>
                </a:solidFill>
              </a:rPr>
              <a:t>Un </a:t>
            </a:r>
            <a:r>
              <a:rPr lang="fr-FR" sz="1500" b="1" dirty="0">
                <a:solidFill>
                  <a:schemeClr val="tx1"/>
                </a:solidFill>
              </a:rPr>
              <a:t>plus pour trouver du travail en fin de formation et </a:t>
            </a:r>
            <a:r>
              <a:rPr lang="fr-FR" sz="1500" b="1" dirty="0" smtClean="0">
                <a:solidFill>
                  <a:schemeClr val="tx1"/>
                </a:solidFill>
              </a:rPr>
              <a:t> vous insérer </a:t>
            </a:r>
            <a:r>
              <a:rPr lang="fr-FR" sz="1500" b="1" dirty="0">
                <a:solidFill>
                  <a:schemeClr val="tx1"/>
                </a:solidFill>
              </a:rPr>
              <a:t>durablement </a:t>
            </a:r>
            <a:endParaRPr lang="fr-FR" sz="1500" b="1" dirty="0">
              <a:solidFill>
                <a:schemeClr val="tx1"/>
              </a:solidFill>
              <a:cs typeface="Arial"/>
            </a:endParaRPr>
          </a:p>
          <a:p>
            <a:pPr marL="285750" lvl="1" indent="-285750">
              <a:lnSpc>
                <a:spcPct val="110000"/>
              </a:lnSpc>
              <a:defRPr/>
            </a:pPr>
            <a:r>
              <a:rPr lang="fr-FR" sz="1600" b="1" dirty="0">
                <a:solidFill>
                  <a:schemeClr val="bg1"/>
                </a:solidFill>
                <a:highlight>
                  <a:srgbClr val="0000FF"/>
                </a:highlight>
              </a:rPr>
              <a:t>L’apprenti doit signer un contrat d’apprentissage avec un employeur</a:t>
            </a:r>
          </a:p>
          <a:p>
            <a:pPr marL="285750" lvl="1" indent="-285750">
              <a:lnSpc>
                <a:spcPct val="110000"/>
              </a:lnSpc>
              <a:defRPr/>
            </a:pPr>
            <a:r>
              <a:rPr lang="fr-FR" sz="1600" b="1" dirty="0">
                <a:solidFill>
                  <a:schemeClr val="bg1"/>
                </a:solidFill>
                <a:highlight>
                  <a:srgbClr val="0000FF"/>
                </a:highlight>
              </a:rPr>
              <a:t>Les établissements (CFA) accompagnent leurs candidats pour trouver un </a:t>
            </a:r>
            <a:r>
              <a:rPr lang="fr-FR" sz="1600" b="1" dirty="0" smtClean="0">
                <a:solidFill>
                  <a:schemeClr val="bg1"/>
                </a:solidFill>
                <a:highlight>
                  <a:srgbClr val="0000FF"/>
                </a:highlight>
              </a:rPr>
              <a:t>employeur</a:t>
            </a:r>
          </a:p>
          <a:p>
            <a:pPr marL="1076325" lvl="1" indent="0">
              <a:lnSpc>
                <a:spcPct val="110000"/>
              </a:lnSpc>
              <a:buNone/>
              <a:defRPr/>
            </a:pPr>
            <a:r>
              <a:rPr lang="fr-FR" sz="1600" b="1" dirty="0">
                <a:solidFill>
                  <a:schemeClr val="tx1"/>
                </a:solidFill>
              </a:rPr>
              <a:t>Des ressources </a:t>
            </a:r>
            <a:r>
              <a:rPr lang="fr-FR" sz="1600" b="1" dirty="0" smtClean="0">
                <a:solidFill>
                  <a:schemeClr val="tx1"/>
                </a:solidFill>
              </a:rPr>
              <a:t>disponibles </a:t>
            </a:r>
            <a:r>
              <a:rPr lang="fr-FR" sz="1600" b="1" dirty="0">
                <a:solidFill>
                  <a:schemeClr val="tx1"/>
                </a:solidFill>
              </a:rPr>
              <a:t>sur </a:t>
            </a:r>
            <a:r>
              <a:rPr lang="fr-FR" sz="1600" b="1" dirty="0" smtClean="0">
                <a:solidFill>
                  <a:schemeClr val="tx1"/>
                </a:solidFill>
              </a:rPr>
              <a:t>parcoursup.gouv.fr </a:t>
            </a:r>
            <a:r>
              <a:rPr lang="fr-FR" sz="1200" dirty="0" smtClean="0">
                <a:solidFill>
                  <a:schemeClr val="tx1"/>
                </a:solidFill>
              </a:rPr>
              <a:t>(espace </a:t>
            </a:r>
            <a:r>
              <a:rPr lang="fr-FR" sz="1200" i="1" u="sng" dirty="0" smtClean="0">
                <a:solidFill>
                  <a:schemeClr val="tx1"/>
                </a:solidFill>
              </a:rPr>
              <a:t>Trouver une formation</a:t>
            </a:r>
            <a:r>
              <a:rPr lang="fr-FR" sz="1200" dirty="0" smtClean="0">
                <a:solidFill>
                  <a:schemeClr val="tx1"/>
                </a:solidFill>
              </a:rPr>
              <a:t>)</a:t>
            </a:r>
            <a:endParaRPr lang="fr-FR" sz="1200" dirty="0">
              <a:solidFill>
                <a:schemeClr val="tx1"/>
              </a:solidFill>
            </a:endParaRPr>
          </a:p>
          <a:p>
            <a:pPr marL="285750" lvl="1" indent="-285750">
              <a:lnSpc>
                <a:spcPct val="110000"/>
              </a:lnSpc>
              <a:defRPr/>
            </a:pPr>
            <a:endParaRPr lang="fr-FR" sz="1600" b="1" dirty="0">
              <a:solidFill>
                <a:schemeClr val="bg1"/>
              </a:solidFill>
              <a:highlight>
                <a:srgbClr val="0000FF"/>
              </a:highlight>
            </a:endParaRPr>
          </a:p>
          <a:p>
            <a:endParaRPr lang="fr-FR" sz="11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14</a:t>
            </a:fld>
            <a:endParaRPr lang="fr-FR"/>
          </a:p>
        </p:txBody>
      </p:sp>
      <p:pic>
        <p:nvPicPr>
          <p:cNvPr id="5" name="Graphique 13" descr="Index pointant vers la droite vu du côté du dos de la main">
            <a:extLst>
              <a:ext uri="{FF2B5EF4-FFF2-40B4-BE49-F238E27FC236}">
                <a16:creationId xmlns:a16="http://schemas.microsoft.com/office/drawing/2014/main" xmlns="" id="{21DB8F85-58FF-4368-9A4F-C47033CA2589}"/>
              </a:ext>
            </a:extLst>
          </p:cNvPr>
          <p:cNvPicPr>
            <a:picLocks noChangeAspect="1"/>
          </p:cNvPicPr>
          <p:nvPr/>
        </p:nvPicPr>
        <p:blipFill>
          <a:blip r:embed="rId2">
            <a:extLst>
              <a:ext uri="{96DAC541-7B7A-43D3-8B79-37D633B846F1}">
                <asvg:svgBlip xmlns:asvg="http://schemas.microsoft.com/office/drawing/2016/SVG/main" xmlns="" r:embed="rId11"/>
              </a:ext>
            </a:extLst>
          </a:blip>
          <a:stretch>
            <a:fillRect/>
          </a:stretch>
        </p:blipFill>
        <p:spPr>
          <a:xfrm>
            <a:off x="738628" y="3944802"/>
            <a:ext cx="360001" cy="360001"/>
          </a:xfrm>
          <a:prstGeom prst="rect">
            <a:avLst/>
          </a:prstGeom>
        </p:spPr>
      </p:pic>
      <p:sp>
        <p:nvSpPr>
          <p:cNvPr id="7" name="Rectangle à coins arrondis 6"/>
          <p:cNvSpPr/>
          <p:nvPr/>
        </p:nvSpPr>
        <p:spPr>
          <a:xfrm>
            <a:off x="4315523" y="119831"/>
            <a:ext cx="4450814"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Les formations en apprentissage sur Parcoursup</a:t>
            </a:r>
            <a:endParaRPr lang="fr-FR" sz="1400" b="1" kern="0" dirty="0">
              <a:solidFill>
                <a:srgbClr val="000091"/>
              </a:solidFill>
              <a:latin typeface="Arial"/>
            </a:endParaRPr>
          </a:p>
        </p:txBody>
      </p:sp>
    </p:spTree>
    <p:extLst>
      <p:ext uri="{BB962C8B-B14F-4D97-AF65-F5344CB8AC3E}">
        <p14:creationId xmlns:p14="http://schemas.microsoft.com/office/powerpoint/2010/main" val="3388526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15</a:t>
            </a:fld>
            <a:endParaRPr lang="fr-FR"/>
          </a:p>
        </p:txBody>
      </p:sp>
      <p:sp>
        <p:nvSpPr>
          <p:cNvPr id="10" name="ZoneTexte 9"/>
          <p:cNvSpPr txBox="1"/>
          <p:nvPr/>
        </p:nvSpPr>
        <p:spPr>
          <a:xfrm>
            <a:off x="5167624" y="1354073"/>
            <a:ext cx="3598712" cy="3564053"/>
          </a:xfrm>
          <a:prstGeom prst="rect">
            <a:avLst/>
          </a:prstGeom>
          <a:noFill/>
        </p:spPr>
        <p:txBody>
          <a:bodyPr wrap="square" rtlCol="0">
            <a:spAutoFit/>
          </a:bodyPr>
          <a:lstStyle/>
          <a:p>
            <a:pPr lvl="0" algn="just" defTabSz="457200">
              <a:spcBef>
                <a:spcPct val="20000"/>
              </a:spcBef>
              <a:buClr>
                <a:srgbClr val="FF0000"/>
              </a:buClr>
              <a:buSzPct val="100000"/>
              <a:defRPr/>
            </a:pPr>
            <a:r>
              <a:rPr lang="fr-FR" sz="1200" b="1" dirty="0">
                <a:solidFill>
                  <a:schemeClr val="bg1"/>
                </a:solidFill>
                <a:highlight>
                  <a:srgbClr val="0000FF"/>
                </a:highlight>
              </a:rPr>
              <a:t>Rechercher </a:t>
            </a:r>
            <a:r>
              <a:rPr lang="fr-FR" sz="1200" b="1" dirty="0" smtClean="0">
                <a:solidFill>
                  <a:schemeClr val="bg1"/>
                </a:solidFill>
                <a:highlight>
                  <a:srgbClr val="0000FF"/>
                </a:highlight>
              </a:rPr>
              <a:t>des formations</a:t>
            </a:r>
            <a:r>
              <a:rPr lang="fr-FR" sz="1200" dirty="0"/>
              <a:t> en utilisant des  mots </a:t>
            </a:r>
            <a:r>
              <a:rPr lang="fr-FR" sz="1200" dirty="0" smtClean="0"/>
              <a:t>clés, une zone géographique </a:t>
            </a:r>
            <a:r>
              <a:rPr lang="fr-FR" sz="1200" dirty="0"/>
              <a:t>ou </a:t>
            </a:r>
            <a:r>
              <a:rPr lang="fr-FR" sz="1200" dirty="0" smtClean="0"/>
              <a:t>d’autres critères </a:t>
            </a:r>
            <a:r>
              <a:rPr lang="fr-FR" sz="1200" dirty="0"/>
              <a:t>de recherche </a:t>
            </a:r>
            <a:r>
              <a:rPr lang="fr-FR" sz="1200" dirty="0" smtClean="0"/>
              <a:t>comme le type </a:t>
            </a:r>
            <a:r>
              <a:rPr lang="fr-FR" sz="1200" dirty="0"/>
              <a:t>de formation, </a:t>
            </a:r>
            <a:r>
              <a:rPr lang="fr-FR" sz="1200" dirty="0" smtClean="0"/>
              <a:t>les spécialités, un aménagement spécifique, etc.)</a:t>
            </a:r>
          </a:p>
          <a:p>
            <a:pPr lvl="0" algn="just" defTabSz="457200">
              <a:spcBef>
                <a:spcPct val="20000"/>
              </a:spcBef>
              <a:buClr>
                <a:srgbClr val="FF0000"/>
              </a:buClr>
              <a:buSzPct val="100000"/>
              <a:defRPr/>
            </a:pPr>
            <a:endParaRPr lang="fr-FR" sz="1200" b="1" dirty="0">
              <a:solidFill>
                <a:schemeClr val="tx2"/>
              </a:solidFill>
            </a:endParaRPr>
          </a:p>
          <a:p>
            <a:pPr lvl="0" defTabSz="457200">
              <a:spcBef>
                <a:spcPct val="20000"/>
              </a:spcBef>
              <a:buClr>
                <a:srgbClr val="FF0000"/>
              </a:buClr>
              <a:buSzPct val="100000"/>
              <a:defRPr/>
            </a:pPr>
            <a:r>
              <a:rPr lang="fr-FR" sz="1200" b="1" dirty="0" smtClean="0">
                <a:solidFill>
                  <a:schemeClr val="bg1"/>
                </a:solidFill>
                <a:highlight>
                  <a:srgbClr val="0000FF"/>
                </a:highlight>
              </a:rPr>
              <a:t>Affiner </a:t>
            </a:r>
            <a:r>
              <a:rPr lang="fr-FR" sz="1200" b="1" dirty="0">
                <a:solidFill>
                  <a:schemeClr val="bg1"/>
                </a:solidFill>
                <a:highlight>
                  <a:srgbClr val="0000FF"/>
                </a:highlight>
              </a:rPr>
              <a:t>les résultats de </a:t>
            </a:r>
            <a:r>
              <a:rPr lang="fr-FR" sz="1200" b="1" dirty="0" smtClean="0">
                <a:solidFill>
                  <a:schemeClr val="bg1"/>
                </a:solidFill>
                <a:highlight>
                  <a:srgbClr val="0000FF"/>
                </a:highlight>
              </a:rPr>
              <a:t>recherche</a:t>
            </a:r>
            <a:r>
              <a:rPr lang="fr-FR" sz="1200" dirty="0" smtClean="0">
                <a:solidFill>
                  <a:schemeClr val="tx2"/>
                </a:solidFill>
              </a:rPr>
              <a:t> </a:t>
            </a:r>
            <a:r>
              <a:rPr lang="fr-FR" sz="1200" dirty="0" smtClean="0"/>
              <a:t>en </a:t>
            </a:r>
            <a:r>
              <a:rPr lang="fr-FR" sz="1200" dirty="0"/>
              <a:t>zoomant sur la carte pour afficher les formations dans une zone </a:t>
            </a:r>
            <a:r>
              <a:rPr lang="fr-FR" sz="1200" dirty="0" smtClean="0"/>
              <a:t>géographique précise</a:t>
            </a:r>
          </a:p>
          <a:p>
            <a:pPr lvl="0" defTabSz="457200">
              <a:spcBef>
                <a:spcPct val="20000"/>
              </a:spcBef>
              <a:buClr>
                <a:srgbClr val="FF0000"/>
              </a:buClr>
              <a:buSzPct val="100000"/>
              <a:defRPr/>
            </a:pPr>
            <a:endParaRPr lang="fr-FR" sz="1200" dirty="0"/>
          </a:p>
          <a:p>
            <a:pPr lvl="0" defTabSz="457200">
              <a:spcBef>
                <a:spcPct val="20000"/>
              </a:spcBef>
              <a:buClr>
                <a:srgbClr val="FF0000"/>
              </a:buClr>
              <a:buSzPct val="100000"/>
              <a:defRPr/>
            </a:pPr>
            <a:r>
              <a:rPr lang="fr-FR" sz="1200" b="1" dirty="0">
                <a:solidFill>
                  <a:schemeClr val="bg1"/>
                </a:solidFill>
                <a:highlight>
                  <a:srgbClr val="0000FF"/>
                </a:highlight>
              </a:rPr>
              <a:t>Découvrez des formations</a:t>
            </a:r>
          </a:p>
          <a:p>
            <a:pPr lvl="0" defTabSz="457200">
              <a:spcBef>
                <a:spcPct val="20000"/>
              </a:spcBef>
              <a:buClr>
                <a:srgbClr val="FF0000"/>
              </a:buClr>
              <a:buSzPct val="100000"/>
              <a:defRPr/>
            </a:pPr>
            <a:endParaRPr lang="fr-FR" sz="1200" dirty="0" smtClean="0"/>
          </a:p>
          <a:p>
            <a:pPr defTabSz="457200">
              <a:spcBef>
                <a:spcPct val="20000"/>
              </a:spcBef>
              <a:buClr>
                <a:srgbClr val="FF0000"/>
              </a:buClr>
              <a:buSzPct val="100000"/>
              <a:defRPr/>
            </a:pPr>
            <a:r>
              <a:rPr lang="fr-FR" sz="1200" b="1" dirty="0" smtClean="0">
                <a:solidFill>
                  <a:schemeClr val="bg1"/>
                </a:solidFill>
                <a:highlight>
                  <a:srgbClr val="0000FF"/>
                </a:highlight>
              </a:rPr>
              <a:t>Retenez vos favoris </a:t>
            </a:r>
            <a:r>
              <a:rPr lang="fr-FR" sz="1200" dirty="0"/>
              <a:t> </a:t>
            </a:r>
            <a:r>
              <a:rPr lang="fr-FR" sz="1200" dirty="0" smtClean="0"/>
              <a:t>pour garder la mémoire de vos recherches</a:t>
            </a:r>
          </a:p>
          <a:p>
            <a:pPr defTabSz="457200">
              <a:spcBef>
                <a:spcPct val="20000"/>
              </a:spcBef>
              <a:buClr>
                <a:srgbClr val="FF0000"/>
              </a:buClr>
              <a:buSzPct val="100000"/>
              <a:defRPr/>
            </a:pPr>
            <a:endParaRPr lang="fr-FR" sz="1200" dirty="0"/>
          </a:p>
          <a:p>
            <a:pPr defTabSz="457200">
              <a:spcBef>
                <a:spcPct val="20000"/>
              </a:spcBef>
              <a:buClr>
                <a:srgbClr val="FF0000"/>
              </a:buClr>
              <a:buSzPct val="100000"/>
              <a:defRPr/>
            </a:pPr>
            <a:r>
              <a:rPr lang="fr-FR" sz="1200" b="1" dirty="0" smtClean="0">
                <a:solidFill>
                  <a:schemeClr val="bg1"/>
                </a:solidFill>
                <a:highlight>
                  <a:srgbClr val="0000FF"/>
                </a:highlight>
              </a:rPr>
              <a:t>Comparer les formations entre elles</a:t>
            </a:r>
            <a:r>
              <a:rPr lang="fr-FR" sz="1200" dirty="0"/>
              <a:t> </a:t>
            </a:r>
            <a:r>
              <a:rPr lang="fr-FR" sz="1200" dirty="0" smtClean="0"/>
              <a:t>pour faire le choix qui vous convient</a:t>
            </a:r>
            <a:endParaRPr lang="fr-FR" sz="1200" dirty="0"/>
          </a:p>
          <a:p>
            <a:pPr lvl="0" defTabSz="457200">
              <a:spcBef>
                <a:spcPct val="20000"/>
              </a:spcBef>
              <a:buClr>
                <a:srgbClr val="FF0000"/>
              </a:buClr>
              <a:buSzPct val="100000"/>
              <a:defRPr/>
            </a:pPr>
            <a:endParaRPr lang="fr-FR" sz="1200" dirty="0" smtClean="0"/>
          </a:p>
        </p:txBody>
      </p:sp>
      <p:sp>
        <p:nvSpPr>
          <p:cNvPr id="7" name="Rectangle à coins arrondis 6"/>
          <p:cNvSpPr/>
          <p:nvPr/>
        </p:nvSpPr>
        <p:spPr>
          <a:xfrm>
            <a:off x="3491949" y="76969"/>
            <a:ext cx="521932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Je recherche des </a:t>
            </a:r>
            <a:r>
              <a:rPr lang="fr-FR" sz="1400" b="1" kern="0" dirty="0" smtClean="0">
                <a:solidFill>
                  <a:srgbClr val="000091"/>
                </a:solidFill>
                <a:latin typeface="Arial"/>
              </a:rPr>
              <a:t>formations sur parcoursup.gouv.fr</a:t>
            </a:r>
            <a:endParaRPr lang="fr-FR" sz="1400" b="1" kern="0" dirty="0">
              <a:solidFill>
                <a:srgbClr val="000091"/>
              </a:solidFill>
              <a:latin typeface="Arial"/>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330" y="1431232"/>
            <a:ext cx="4384261" cy="2301737"/>
          </a:xfrm>
          <a:prstGeom prst="rect">
            <a:avLst/>
          </a:prstGeom>
        </p:spPr>
      </p:pic>
    </p:spTree>
    <p:extLst>
      <p:ext uri="{BB962C8B-B14F-4D97-AF65-F5344CB8AC3E}">
        <p14:creationId xmlns:p14="http://schemas.microsoft.com/office/powerpoint/2010/main" val="4765884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16</a:t>
            </a:fld>
            <a:endParaRPr lang="fr-FR" dirty="0"/>
          </a:p>
        </p:txBody>
      </p:sp>
      <p:sp>
        <p:nvSpPr>
          <p:cNvPr id="9" name="Espace réservé du contenu 2"/>
          <p:cNvSpPr txBox="1">
            <a:spLocks/>
          </p:cNvSpPr>
          <p:nvPr/>
        </p:nvSpPr>
        <p:spPr bwMode="gray">
          <a:xfrm>
            <a:off x="323528" y="915566"/>
            <a:ext cx="8640960"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975" indent="-180975" algn="just">
              <a:buClr>
                <a:schemeClr val="bg2"/>
              </a:buClr>
              <a:buFont typeface="Courier New" panose="02070309020205020404" pitchFamily="49" charset="0"/>
              <a:buChar char="o"/>
            </a:pPr>
            <a:r>
              <a:rPr lang="fr-FR" sz="1400" b="1" dirty="0" smtClean="0">
                <a:solidFill>
                  <a:srgbClr val="FF0000"/>
                </a:solidFill>
                <a:highlight>
                  <a:srgbClr val="0000FF"/>
                </a:highlight>
              </a:rPr>
              <a:t>Nouveauté </a:t>
            </a:r>
            <a:r>
              <a:rPr lang="fr-FR" sz="1400" b="1" dirty="0">
                <a:solidFill>
                  <a:srgbClr val="FF0000"/>
                </a:solidFill>
                <a:highlight>
                  <a:srgbClr val="0000FF"/>
                </a:highlight>
              </a:rPr>
              <a:t>2025  :  </a:t>
            </a:r>
            <a:r>
              <a:rPr lang="fr-FR" sz="1400" b="1" dirty="0">
                <a:solidFill>
                  <a:schemeClr val="tx2"/>
                </a:solidFill>
                <a:latin typeface="Calibri" panose="020F0502020204030204" pitchFamily="34" charset="0"/>
                <a:cs typeface="Calibri" panose="020F0502020204030204" pitchFamily="34" charset="0"/>
                <a:sym typeface="Wingdings" panose="05000000000000000000" pitchFamily="2" charset="2"/>
              </a:rPr>
              <a:t> </a:t>
            </a:r>
            <a:r>
              <a:rPr lang="fr-FR" sz="1400" b="1" dirty="0">
                <a:solidFill>
                  <a:schemeClr val="bg1"/>
                </a:solidFill>
                <a:highlight>
                  <a:srgbClr val="000091"/>
                </a:highlight>
                <a:latin typeface="Calibri" panose="020F0502020204030204" pitchFamily="34" charset="0"/>
                <a:cs typeface="Calibri" panose="020F0502020204030204" pitchFamily="34" charset="0"/>
              </a:rPr>
              <a:t>Carte d’identité de la formation</a:t>
            </a:r>
            <a:r>
              <a:rPr lang="fr-FR" sz="1400" b="1" dirty="0">
                <a:solidFill>
                  <a:schemeClr val="tx2"/>
                </a:solidFill>
                <a:latin typeface="Calibri" panose="020F0502020204030204" pitchFamily="34" charset="0"/>
                <a:cs typeface="Calibri" panose="020F0502020204030204" pitchFamily="34" charset="0"/>
              </a:rPr>
              <a:t>   en haut sur chaque fiche formation</a:t>
            </a: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4845050" algn="just">
              <a:buClr>
                <a:schemeClr val="bg2"/>
              </a:buClr>
            </a:pPr>
            <a:r>
              <a:rPr lang="fr-FR" sz="1200" b="1" dirty="0" smtClean="0">
                <a:solidFill>
                  <a:schemeClr val="bg2"/>
                </a:solidFill>
              </a:rPr>
              <a:t>Nouveauté 2025 </a:t>
            </a:r>
            <a:r>
              <a:rPr lang="fr-FR" sz="1200" dirty="0" smtClean="0">
                <a:solidFill>
                  <a:srgbClr val="000091"/>
                </a:solidFill>
              </a:rPr>
              <a:t>: </a:t>
            </a:r>
            <a:r>
              <a:rPr lang="fr-FR" sz="1200" dirty="0">
                <a:solidFill>
                  <a:srgbClr val="000091"/>
                </a:solidFill>
              </a:rPr>
              <a:t>sur le site </a:t>
            </a:r>
            <a:r>
              <a:rPr lang="fr-FR" sz="1200" u="sng" dirty="0">
                <a:solidFill>
                  <a:srgbClr val="3333CC"/>
                </a:solidFill>
              </a:rPr>
              <a:t>parcoursup.gouv.fr</a:t>
            </a:r>
            <a:r>
              <a:rPr lang="fr-FR" sz="1200" dirty="0">
                <a:solidFill>
                  <a:srgbClr val="000091"/>
                </a:solidFill>
              </a:rPr>
              <a:t> </a:t>
            </a:r>
            <a:r>
              <a:rPr lang="fr-FR" sz="1200" dirty="0" smtClean="0">
                <a:solidFill>
                  <a:srgbClr val="000091"/>
                </a:solidFill>
              </a:rPr>
              <a:t>(espace Ressources) un </a:t>
            </a:r>
            <a:r>
              <a:rPr lang="fr-FR" sz="1200" dirty="0">
                <a:solidFill>
                  <a:srgbClr val="000091"/>
                </a:solidFill>
              </a:rPr>
              <a:t>livret « </a:t>
            </a:r>
            <a:r>
              <a:rPr lang="fr-FR" sz="1200" b="1" dirty="0">
                <a:solidFill>
                  <a:srgbClr val="000091"/>
                </a:solidFill>
              </a:rPr>
              <a:t>les bons réflexes</a:t>
            </a:r>
            <a:r>
              <a:rPr lang="fr-FR" sz="1200" dirty="0">
                <a:solidFill>
                  <a:srgbClr val="000091"/>
                </a:solidFill>
              </a:rPr>
              <a:t> » aide lycéens et parents à se repérer pour choisir un établissement de formation</a:t>
            </a: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719138" algn="just">
              <a:buClr>
                <a:schemeClr val="bg2"/>
              </a:buClr>
            </a:pPr>
            <a:endParaRPr lang="fr-FR" sz="1400" dirty="0">
              <a:solidFill>
                <a:schemeClr val="accent1"/>
              </a:solidFill>
            </a:endParaRPr>
          </a:p>
          <a:p>
            <a:pPr marL="719138" algn="just">
              <a:buClr>
                <a:schemeClr val="bg2"/>
              </a:buClr>
            </a:pPr>
            <a:r>
              <a:rPr lang="fr-FR" sz="1200" b="1" dirty="0" smtClean="0">
                <a:solidFill>
                  <a:srgbClr val="000091"/>
                </a:solidFill>
                <a:effectLst>
                  <a:outerShdw blurRad="38100" dist="38100" dir="2700000" algn="tl">
                    <a:srgbClr val="000000">
                      <a:alpha val="43137"/>
                    </a:srgbClr>
                  </a:outerShdw>
                </a:effectLst>
              </a:rPr>
              <a:t>Vérifier </a:t>
            </a:r>
            <a:r>
              <a:rPr lang="fr-FR" sz="1200" b="1" dirty="0">
                <a:solidFill>
                  <a:srgbClr val="000091"/>
                </a:solidFill>
                <a:effectLst>
                  <a:outerShdw blurRad="38100" dist="38100" dir="2700000" algn="tl">
                    <a:srgbClr val="000000">
                      <a:alpha val="43137"/>
                    </a:srgbClr>
                  </a:outerShdw>
                </a:effectLst>
              </a:rPr>
              <a:t>en un clin d’œil </a:t>
            </a:r>
            <a:r>
              <a:rPr lang="fr-FR" sz="1200" dirty="0">
                <a:solidFill>
                  <a:srgbClr val="000091"/>
                </a:solidFill>
              </a:rPr>
              <a:t>: le statut de l’établissement (public/privé en contrat avec l’Etat ou sans contrat avec l’Etat), le caractère sélectif/non sélectif, la capacité d’accueil, le label MESR ou encore l’éligibilité aux bourses </a:t>
            </a:r>
          </a:p>
          <a:p>
            <a:pPr marL="719138" algn="just">
              <a:buClr>
                <a:schemeClr val="bg2"/>
              </a:buClr>
              <a:tabLst>
                <a:tab pos="177800" algn="l"/>
              </a:tabLst>
            </a:pPr>
            <a:r>
              <a:rPr lang="fr-FR" sz="1200" dirty="0" smtClean="0">
                <a:solidFill>
                  <a:srgbClr val="000091"/>
                </a:solidFill>
              </a:rPr>
              <a:t>On </a:t>
            </a:r>
            <a:r>
              <a:rPr lang="fr-FR" sz="1200" dirty="0">
                <a:solidFill>
                  <a:srgbClr val="000091"/>
                </a:solidFill>
              </a:rPr>
              <a:t>retrouve aussi aisément sur Parcoursup l’information sur les </a:t>
            </a:r>
            <a:r>
              <a:rPr lang="fr-FR" sz="1200" b="1" dirty="0">
                <a:solidFill>
                  <a:srgbClr val="000091"/>
                </a:solidFill>
              </a:rPr>
              <a:t>frais de scolarité</a:t>
            </a:r>
            <a:r>
              <a:rPr lang="fr-FR" sz="1200" dirty="0">
                <a:solidFill>
                  <a:srgbClr val="000091"/>
                </a:solidFill>
              </a:rPr>
              <a:t>, le </a:t>
            </a:r>
            <a:r>
              <a:rPr lang="fr-FR" sz="1200" b="1" dirty="0">
                <a:solidFill>
                  <a:srgbClr val="000091"/>
                </a:solidFill>
              </a:rPr>
              <a:t>règlement de la CVEC</a:t>
            </a:r>
          </a:p>
          <a:p>
            <a:endParaRPr lang="fr-FR" sz="1400" dirty="0">
              <a:solidFill>
                <a:srgbClr val="000091"/>
              </a:solidFill>
            </a:endParaRPr>
          </a:p>
        </p:txBody>
      </p:sp>
      <p:sp>
        <p:nvSpPr>
          <p:cNvPr id="3" name="Rectangle à coins arrondis 6">
            <a:extLst>
              <a:ext uri="{FF2B5EF4-FFF2-40B4-BE49-F238E27FC236}">
                <a16:creationId xmlns:a16="http://schemas.microsoft.com/office/drawing/2014/main" xmlns="" id="{07A093B3-CFE8-FC7E-D86F-C26AD3B48FA9}"/>
              </a:ext>
            </a:extLst>
          </p:cNvPr>
          <p:cNvSpPr/>
          <p:nvPr/>
        </p:nvSpPr>
        <p:spPr>
          <a:xfrm>
            <a:off x="3131840" y="195486"/>
            <a:ext cx="5579429" cy="344514"/>
          </a:xfrm>
          <a:prstGeom prst="roundRect">
            <a:avLst/>
          </a:prstGeom>
          <a:solidFill>
            <a:srgbClr val="FF9575">
              <a:alpha val="69804"/>
            </a:srgb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Répondre à l’attente des familles sur l’offre de formation</a:t>
            </a:r>
          </a:p>
        </p:txBody>
      </p:sp>
      <p:pic>
        <p:nvPicPr>
          <p:cNvPr id="7" name="Graphique 6" descr="Index pointant vers la droite vu du côté du dos de la main">
            <a:extLst>
              <a:ext uri="{FF2B5EF4-FFF2-40B4-BE49-F238E27FC236}">
                <a16:creationId xmlns:a16="http://schemas.microsoft.com/office/drawing/2014/main" xmlns="" id="{9F87E175-6823-4BDE-BA48-1587B091A64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50487" y="3835247"/>
            <a:ext cx="360001" cy="360001"/>
          </a:xfrm>
          <a:prstGeom prst="rect">
            <a:avLst/>
          </a:prstGeom>
        </p:spPr>
      </p:pic>
      <p:pic>
        <p:nvPicPr>
          <p:cNvPr id="10" name="Graphique 6" descr="Index pointant vers la droite vu du côté du dos de la main">
            <a:extLst>
              <a:ext uri="{FF2B5EF4-FFF2-40B4-BE49-F238E27FC236}">
                <a16:creationId xmlns:a16="http://schemas.microsoft.com/office/drawing/2014/main" xmlns="" id="{9F87E175-6823-4BDE-BA48-1587B091A64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92113" y="4269640"/>
            <a:ext cx="360001" cy="360001"/>
          </a:xfrm>
          <a:prstGeom prst="rect">
            <a:avLst/>
          </a:prstGeom>
        </p:spPr>
      </p:pic>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113" y="1275606"/>
            <a:ext cx="4396594" cy="2285209"/>
          </a:xfrm>
          <a:prstGeom prst="rect">
            <a:avLst/>
          </a:prstGeom>
        </p:spPr>
      </p:pic>
      <p:pic>
        <p:nvPicPr>
          <p:cNvPr id="11" name="Graphique 13" descr="Index pointant vers la droite vu du côté du dos de la main">
            <a:extLst>
              <a:ext uri="{FF2B5EF4-FFF2-40B4-BE49-F238E27FC236}">
                <a16:creationId xmlns:a16="http://schemas.microsoft.com/office/drawing/2014/main" xmlns="" id="{21DB8F85-58FF-4368-9A4F-C47033CA2589}"/>
              </a:ext>
            </a:extLst>
          </p:cNvPr>
          <p:cNvPicPr>
            <a:picLocks noChangeAspect="1"/>
          </p:cNvPicPr>
          <p:nvPr/>
        </p:nvPicPr>
        <p:blipFill>
          <a:blip r:embed="rId2">
            <a:extLst>
              <a:ext uri="{96DAC541-7B7A-43D3-8B79-37D633B846F1}">
                <asvg:svgBlip xmlns="" xmlns:asvg="http://schemas.microsoft.com/office/drawing/2016/SVG/main" r:embed="rId5"/>
              </a:ext>
            </a:extLst>
          </a:blip>
          <a:stretch>
            <a:fillRect/>
          </a:stretch>
        </p:blipFill>
        <p:spPr>
          <a:xfrm>
            <a:off x="6253889" y="2987155"/>
            <a:ext cx="360001" cy="360001"/>
          </a:xfrm>
          <a:prstGeom prst="rect">
            <a:avLst/>
          </a:prstGeom>
        </p:spPr>
      </p:pic>
      <p:pic>
        <p:nvPicPr>
          <p:cNvPr id="13" name="Image 12">
            <a:extLst>
              <a:ext uri="{FF2B5EF4-FFF2-40B4-BE49-F238E27FC236}">
                <a16:creationId xmlns:a16="http://schemas.microsoft.com/office/drawing/2014/main" xmlns="" id="{7B040C66-A718-41B4-A3A6-A3B3244E198B}"/>
              </a:ext>
            </a:extLst>
          </p:cNvPr>
          <p:cNvPicPr>
            <a:picLocks noChangeAspect="1"/>
          </p:cNvPicPr>
          <p:nvPr/>
        </p:nvPicPr>
        <p:blipFill>
          <a:blip r:embed="rId6"/>
          <a:stretch>
            <a:fillRect/>
          </a:stretch>
        </p:blipFill>
        <p:spPr>
          <a:xfrm>
            <a:off x="7314402" y="2503223"/>
            <a:ext cx="949574" cy="1332024"/>
          </a:xfrm>
          <a:prstGeom prst="rect">
            <a:avLst/>
          </a:prstGeom>
        </p:spPr>
      </p:pic>
    </p:spTree>
    <p:extLst>
      <p:ext uri="{BB962C8B-B14F-4D97-AF65-F5344CB8AC3E}">
        <p14:creationId xmlns:p14="http://schemas.microsoft.com/office/powerpoint/2010/main" val="2814655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600" dirty="0">
                <a:latin typeface="+mn-lt"/>
                <a:ea typeface="+mn-ea"/>
                <a:cs typeface="+mn-cs"/>
              </a:rPr>
              <a:t>Des </a:t>
            </a:r>
            <a:r>
              <a:rPr lang="fr-FR" sz="1600" dirty="0" smtClean="0">
                <a:latin typeface="+mn-lt"/>
                <a:ea typeface="+mn-ea"/>
                <a:cs typeface="+mn-cs"/>
              </a:rPr>
              <a:t>informations claires</a:t>
            </a:r>
            <a:r>
              <a:rPr lang="fr-FR" sz="1600" dirty="0">
                <a:latin typeface="+mn-lt"/>
                <a:ea typeface="+mn-ea"/>
                <a:cs typeface="+mn-cs"/>
              </a:rPr>
              <a:t>, riches et </a:t>
            </a:r>
            <a:r>
              <a:rPr lang="fr-FR" sz="1600" dirty="0" smtClean="0">
                <a:latin typeface="+mn-lt"/>
                <a:ea typeface="+mn-ea"/>
                <a:cs typeface="+mn-cs"/>
              </a:rPr>
              <a:t>utiles</a:t>
            </a:r>
            <a:endParaRPr lang="fr-FR" sz="1600" dirty="0">
              <a:latin typeface="+mn-lt"/>
              <a:ea typeface="+mn-ea"/>
              <a:cs typeface="+mn-cs"/>
            </a:endParaRPr>
          </a:p>
        </p:txBody>
      </p:sp>
      <p:sp>
        <p:nvSpPr>
          <p:cNvPr id="4" name="Espace réservé du texte 3"/>
          <p:cNvSpPr>
            <a:spLocks noGrp="1"/>
          </p:cNvSpPr>
          <p:nvPr>
            <p:ph type="body" sz="quarter" idx="14"/>
          </p:nvPr>
        </p:nvSpPr>
        <p:spPr>
          <a:xfrm>
            <a:off x="467542" y="1275606"/>
            <a:ext cx="8208913" cy="3384376"/>
          </a:xfrm>
        </p:spPr>
        <p:txBody>
          <a:bodyPr/>
          <a:lstStyle/>
          <a:p>
            <a:pPr marL="171450" indent="-171450">
              <a:buFont typeface="Arial" panose="020B0604020202020204" pitchFamily="34" charset="0"/>
              <a:buChar char="•"/>
            </a:pPr>
            <a:r>
              <a:rPr lang="fr-FR" sz="1200" b="1" dirty="0" smtClean="0">
                <a:solidFill>
                  <a:schemeClr val="bg1"/>
                </a:solidFill>
                <a:highlight>
                  <a:srgbClr val="0000FF"/>
                </a:highlight>
              </a:rPr>
              <a:t>Des </a:t>
            </a:r>
            <a:r>
              <a:rPr lang="fr-FR" sz="1200" b="1" dirty="0">
                <a:solidFill>
                  <a:schemeClr val="bg1"/>
                </a:solidFill>
                <a:highlight>
                  <a:srgbClr val="0000FF"/>
                </a:highlight>
              </a:rPr>
              <a:t>informations sur </a:t>
            </a:r>
            <a:r>
              <a:rPr lang="fr-FR" sz="1200" b="1" dirty="0" smtClean="0">
                <a:solidFill>
                  <a:schemeClr val="bg1"/>
                </a:solidFill>
                <a:highlight>
                  <a:srgbClr val="0000FF"/>
                </a:highlight>
              </a:rPr>
              <a:t>le contenu et les débouchés de la </a:t>
            </a:r>
            <a:r>
              <a:rPr lang="fr-FR" sz="1200" b="1" dirty="0">
                <a:solidFill>
                  <a:schemeClr val="bg1"/>
                </a:solidFill>
                <a:highlight>
                  <a:srgbClr val="0000FF"/>
                </a:highlight>
              </a:rPr>
              <a:t>formation </a:t>
            </a:r>
            <a:r>
              <a:rPr lang="fr-FR" sz="1200" dirty="0">
                <a:solidFill>
                  <a:schemeClr val="accent1"/>
                </a:solidFill>
              </a:rPr>
              <a:t>: les enseignements et les options </a:t>
            </a:r>
            <a:r>
              <a:rPr lang="fr-FR" sz="1200" dirty="0" smtClean="0">
                <a:solidFill>
                  <a:schemeClr val="accent1"/>
                </a:solidFill>
              </a:rPr>
              <a:t>proposés, </a:t>
            </a:r>
            <a:r>
              <a:rPr lang="fr-FR" sz="1200" dirty="0">
                <a:solidFill>
                  <a:schemeClr val="accent1"/>
                </a:solidFill>
              </a:rPr>
              <a:t>le nombre de places disponibles, des informations pour les candidats en situation de handicap, des contacts </a:t>
            </a:r>
            <a:r>
              <a:rPr lang="fr-FR" sz="1200" dirty="0" smtClean="0">
                <a:solidFill>
                  <a:schemeClr val="accent1"/>
                </a:solidFill>
              </a:rPr>
              <a:t>avec les responsables de la formation</a:t>
            </a:r>
          </a:p>
          <a:p>
            <a:pPr marL="177800"/>
            <a:r>
              <a:rPr lang="fr-FR" sz="1200" b="1" dirty="0" smtClean="0">
                <a:solidFill>
                  <a:srgbClr val="FF0000"/>
                </a:solidFill>
              </a:rPr>
              <a:t>Et en 2025</a:t>
            </a:r>
            <a:r>
              <a:rPr lang="fr-FR" sz="1200" dirty="0" smtClean="0">
                <a:solidFill>
                  <a:schemeClr val="accent1"/>
                </a:solidFill>
              </a:rPr>
              <a:t>, des informations plus riches sur les </a:t>
            </a:r>
            <a:r>
              <a:rPr lang="fr-FR" sz="1200" dirty="0">
                <a:solidFill>
                  <a:schemeClr val="accent1"/>
                </a:solidFill>
              </a:rPr>
              <a:t>taux de réussite et d’insertion professionnelle, les débouchés et les </a:t>
            </a:r>
            <a:r>
              <a:rPr lang="fr-FR" sz="1200" dirty="0" smtClean="0">
                <a:solidFill>
                  <a:schemeClr val="accent1"/>
                </a:solidFill>
              </a:rPr>
              <a:t>possibilités de </a:t>
            </a:r>
            <a:r>
              <a:rPr lang="fr-FR" sz="1200" dirty="0">
                <a:solidFill>
                  <a:schemeClr val="accent1"/>
                </a:solidFill>
              </a:rPr>
              <a:t>poursuite </a:t>
            </a:r>
            <a:r>
              <a:rPr lang="fr-FR" sz="1200" dirty="0" smtClean="0">
                <a:solidFill>
                  <a:schemeClr val="accent1"/>
                </a:solidFill>
              </a:rPr>
              <a:t>d’études</a:t>
            </a:r>
            <a:br>
              <a:rPr lang="fr-FR" sz="1200" dirty="0" smtClean="0">
                <a:solidFill>
                  <a:schemeClr val="accent1"/>
                </a:solidFill>
              </a:rPr>
            </a:br>
            <a:endParaRPr lang="fr-FR" sz="1200" dirty="0" smtClean="0">
              <a:solidFill>
                <a:schemeClr val="accent1"/>
              </a:solidFill>
            </a:endParaRPr>
          </a:p>
          <a:p>
            <a:pPr marL="171450" indent="-171450">
              <a:buFont typeface="Arial" panose="020B0604020202020204" pitchFamily="34" charset="0"/>
              <a:buChar char="•"/>
            </a:pPr>
            <a:r>
              <a:rPr lang="fr-FR" sz="1200" b="1" dirty="0">
                <a:solidFill>
                  <a:schemeClr val="bg1"/>
                </a:solidFill>
                <a:highlight>
                  <a:srgbClr val="0000FF"/>
                </a:highlight>
              </a:rPr>
              <a:t>Des informations sur les critères et les modalités de candidature </a:t>
            </a:r>
            <a:r>
              <a:rPr lang="fr-FR" sz="1200" dirty="0">
                <a:solidFill>
                  <a:schemeClr val="accent1"/>
                </a:solidFill>
              </a:rPr>
              <a:t>: la liste détaillée des critères d’analyse des candidatures et leur niveau d’importance, les modalités et le calendrier des éventuelles épreuves de </a:t>
            </a:r>
            <a:r>
              <a:rPr lang="fr-FR" sz="1200" dirty="0" smtClean="0">
                <a:solidFill>
                  <a:schemeClr val="accent1"/>
                </a:solidFill>
              </a:rPr>
              <a:t>sélection (écrit/oral), </a:t>
            </a:r>
            <a:r>
              <a:rPr lang="fr-FR" sz="1200" dirty="0">
                <a:solidFill>
                  <a:schemeClr val="accent1"/>
                </a:solidFill>
              </a:rPr>
              <a:t>des conseils </a:t>
            </a:r>
            <a:r>
              <a:rPr lang="fr-FR" sz="1200" dirty="0" smtClean="0">
                <a:solidFill>
                  <a:schemeClr val="accent1"/>
                </a:solidFill>
              </a:rPr>
              <a:t>des enseignants du supérieur sur </a:t>
            </a:r>
            <a:r>
              <a:rPr lang="fr-FR" sz="1200" dirty="0">
                <a:solidFill>
                  <a:schemeClr val="accent1"/>
                </a:solidFill>
              </a:rPr>
              <a:t>la manière d’élaborer sa </a:t>
            </a:r>
            <a:r>
              <a:rPr lang="fr-FR" sz="1200" dirty="0" smtClean="0">
                <a:solidFill>
                  <a:schemeClr val="accent1"/>
                </a:solidFill>
              </a:rPr>
              <a:t>candidature</a:t>
            </a:r>
          </a:p>
          <a:p>
            <a:pPr marL="177800">
              <a:spcBef>
                <a:spcPts val="300"/>
              </a:spcBef>
              <a:spcAft>
                <a:spcPts val="300"/>
              </a:spcAft>
            </a:pPr>
            <a:r>
              <a:rPr lang="fr-FR" sz="1200" dirty="0" smtClean="0">
                <a:solidFill>
                  <a:schemeClr val="accent1"/>
                </a:solidFill>
              </a:rPr>
              <a:t>Les </a:t>
            </a:r>
            <a:r>
              <a:rPr lang="fr-FR" sz="1200" dirty="0">
                <a:solidFill>
                  <a:schemeClr val="accent1"/>
                </a:solidFill>
              </a:rPr>
              <a:t>lycéens en </a:t>
            </a:r>
            <a:r>
              <a:rPr lang="fr-FR" sz="1200" b="1" dirty="0">
                <a:solidFill>
                  <a:schemeClr val="accent1"/>
                </a:solidFill>
              </a:rPr>
              <a:t>cordées de la réussite </a:t>
            </a:r>
            <a:r>
              <a:rPr lang="fr-FR" sz="1200" dirty="0">
                <a:solidFill>
                  <a:schemeClr val="accent1"/>
                </a:solidFill>
              </a:rPr>
              <a:t>pourront identifier les formations qui prennent compte ce critère dans leur analyse des </a:t>
            </a:r>
            <a:r>
              <a:rPr lang="fr-FR" sz="1200" dirty="0" smtClean="0">
                <a:solidFill>
                  <a:schemeClr val="accent1"/>
                </a:solidFill>
              </a:rPr>
              <a:t>candidatures (près de 40 % des formations en 2024)</a:t>
            </a:r>
            <a:r>
              <a:rPr lang="fr-FR" sz="1200" dirty="0">
                <a:solidFill>
                  <a:schemeClr val="accent1"/>
                </a:solidFill>
              </a:rPr>
              <a:t/>
            </a:r>
            <a:br>
              <a:rPr lang="fr-FR" sz="1200" dirty="0">
                <a:solidFill>
                  <a:schemeClr val="accent1"/>
                </a:solidFill>
              </a:rPr>
            </a:br>
            <a:r>
              <a:rPr lang="fr-FR" sz="1200" dirty="0"/>
              <a:t/>
            </a:r>
            <a:br>
              <a:rPr lang="fr-FR" sz="1200" dirty="0"/>
            </a:br>
            <a:r>
              <a:rPr lang="fr-FR" sz="1200" b="1" dirty="0">
                <a:solidFill>
                  <a:srgbClr val="FF0000"/>
                </a:solidFill>
                <a:highlight>
                  <a:srgbClr val="0000FF"/>
                </a:highlight>
              </a:rPr>
              <a:t>Nouveauté </a:t>
            </a:r>
            <a:r>
              <a:rPr lang="fr-FR" sz="1200" b="1" dirty="0" smtClean="0">
                <a:solidFill>
                  <a:srgbClr val="FF0000"/>
                </a:solidFill>
                <a:highlight>
                  <a:srgbClr val="0000FF"/>
                </a:highlight>
              </a:rPr>
              <a:t>2025 </a:t>
            </a:r>
            <a:r>
              <a:rPr lang="fr-FR" sz="1200" b="1" dirty="0" smtClean="0">
                <a:solidFill>
                  <a:schemeClr val="bg1"/>
                </a:solidFill>
                <a:highlight>
                  <a:srgbClr val="0000FF"/>
                </a:highlight>
              </a:rPr>
              <a:t>: des </a:t>
            </a:r>
            <a:r>
              <a:rPr lang="fr-FR" sz="1200" b="1" dirty="0">
                <a:solidFill>
                  <a:schemeClr val="bg1"/>
                </a:solidFill>
                <a:highlight>
                  <a:srgbClr val="0000FF"/>
                </a:highlight>
              </a:rPr>
              <a:t>informations </a:t>
            </a:r>
            <a:r>
              <a:rPr lang="fr-FR" sz="1200" b="1" dirty="0" smtClean="0">
                <a:solidFill>
                  <a:schemeClr val="bg1"/>
                </a:solidFill>
                <a:highlight>
                  <a:srgbClr val="0000FF"/>
                </a:highlight>
              </a:rPr>
              <a:t>plus riches pour réfléchir avant de faire vos vœux </a:t>
            </a:r>
            <a:r>
              <a:rPr lang="fr-FR" sz="1200" dirty="0" smtClean="0">
                <a:solidFill>
                  <a:schemeClr val="accent1"/>
                </a:solidFill>
              </a:rPr>
              <a:t>: </a:t>
            </a:r>
            <a:r>
              <a:rPr lang="fr-FR" sz="1200" dirty="0">
                <a:solidFill>
                  <a:schemeClr val="accent1"/>
                </a:solidFill>
              </a:rPr>
              <a:t>le taux d’accès de la formation en </a:t>
            </a:r>
            <a:r>
              <a:rPr lang="fr-FR" sz="1200" dirty="0" smtClean="0">
                <a:solidFill>
                  <a:schemeClr val="accent1"/>
                </a:solidFill>
              </a:rPr>
              <a:t>2024 par type de Bac (pour savoir </a:t>
            </a:r>
            <a:r>
              <a:rPr lang="fr-FR" sz="1200" dirty="0">
                <a:solidFill>
                  <a:schemeClr val="accent1"/>
                </a:solidFill>
              </a:rPr>
              <a:t>si la formation est très </a:t>
            </a:r>
            <a:r>
              <a:rPr lang="fr-FR" sz="1200" dirty="0" smtClean="0">
                <a:solidFill>
                  <a:schemeClr val="accent1"/>
                </a:solidFill>
              </a:rPr>
              <a:t>demandée) et des </a:t>
            </a:r>
            <a:r>
              <a:rPr lang="fr-FR" sz="1200" dirty="0">
                <a:solidFill>
                  <a:schemeClr val="accent1"/>
                </a:solidFill>
              </a:rPr>
              <a:t>informations sur le profil des </a:t>
            </a:r>
            <a:r>
              <a:rPr lang="fr-FR" sz="1200" dirty="0" smtClean="0">
                <a:solidFill>
                  <a:schemeClr val="accent1"/>
                </a:solidFill>
              </a:rPr>
              <a:t>lycéens de terminale </a:t>
            </a:r>
            <a:r>
              <a:rPr lang="fr-FR" sz="1200" dirty="0">
                <a:solidFill>
                  <a:schemeClr val="accent1"/>
                </a:solidFill>
              </a:rPr>
              <a:t>admis les années précédentes </a:t>
            </a:r>
            <a:r>
              <a:rPr lang="fr-FR" sz="1200" dirty="0" smtClean="0">
                <a:solidFill>
                  <a:schemeClr val="accent1"/>
                </a:solidFill>
              </a:rPr>
              <a:t>(type </a:t>
            </a:r>
            <a:r>
              <a:rPr lang="fr-FR" sz="1200" dirty="0">
                <a:solidFill>
                  <a:schemeClr val="accent1"/>
                </a:solidFill>
              </a:rPr>
              <a:t>de bac, niveau scolaire, choix de parcours au lycée</a:t>
            </a:r>
            <a:r>
              <a:rPr lang="fr-FR" sz="1200" dirty="0" smtClean="0">
                <a:solidFill>
                  <a:schemeClr val="accent1"/>
                </a:solidFill>
              </a:rPr>
              <a:t>)</a:t>
            </a:r>
          </a:p>
          <a:p>
            <a:pPr marL="177800">
              <a:spcBef>
                <a:spcPts val="600"/>
              </a:spcBef>
            </a:pPr>
            <a:r>
              <a:rPr lang="fr-FR" sz="1200" b="1" dirty="0" smtClean="0">
                <a:solidFill>
                  <a:schemeClr val="accent1"/>
                </a:solidFill>
              </a:rPr>
              <a:t>Pour chaque formation </a:t>
            </a:r>
            <a:r>
              <a:rPr lang="fr-FR" sz="1200" dirty="0" smtClean="0">
                <a:solidFill>
                  <a:schemeClr val="accent1"/>
                </a:solidFill>
              </a:rPr>
              <a:t>: un rapport détaillé sur les critères et le profil des admis en 2024</a:t>
            </a:r>
            <a:endParaRPr lang="fr-FR" sz="1200" dirty="0">
              <a:solidFill>
                <a:schemeClr val="accent1"/>
              </a:solidFill>
            </a:endParaRPr>
          </a:p>
          <a:p>
            <a:pPr marL="177800"/>
            <a:endParaRPr lang="fr-FR"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17</a:t>
            </a:fld>
            <a:endParaRPr lang="fr-FR" dirty="0"/>
          </a:p>
        </p:txBody>
      </p:sp>
      <p:sp>
        <p:nvSpPr>
          <p:cNvPr id="6" name="Rectangle à coins arrondis 5"/>
          <p:cNvSpPr/>
          <p:nvPr/>
        </p:nvSpPr>
        <p:spPr>
          <a:xfrm>
            <a:off x="3147393" y="180000"/>
            <a:ext cx="5744816" cy="41818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La fiche de formation : l’essentiel pour vous aider à  choisir</a:t>
            </a:r>
            <a:endParaRPr lang="fr-FR" sz="1400" b="1" kern="0" dirty="0">
              <a:solidFill>
                <a:srgbClr val="000091"/>
              </a:solidFill>
              <a:latin typeface="Arial"/>
            </a:endParaRPr>
          </a:p>
        </p:txBody>
      </p:sp>
    </p:spTree>
    <p:extLst>
      <p:ext uri="{BB962C8B-B14F-4D97-AF65-F5344CB8AC3E}">
        <p14:creationId xmlns:p14="http://schemas.microsoft.com/office/powerpoint/2010/main" val="593740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4294967295"/>
          </p:nvPr>
        </p:nvSpPr>
        <p:spPr>
          <a:xfrm>
            <a:off x="225892" y="911939"/>
            <a:ext cx="4663918" cy="3370877"/>
          </a:xfrm>
        </p:spPr>
        <p:txBody>
          <a:bodyPr/>
          <a:lstStyle/>
          <a:p>
            <a:pPr marL="0" lvl="1" indent="0" algn="just" defTabSz="457200">
              <a:buClr>
                <a:srgbClr val="FF0000"/>
              </a:buClr>
              <a:buNone/>
              <a:defRPr/>
            </a:pPr>
            <a:r>
              <a:rPr lang="fr-FR" sz="1200" b="1" dirty="0" smtClean="0">
                <a:solidFill>
                  <a:schemeClr val="tx1"/>
                </a:solidFill>
              </a:rPr>
              <a:t>Une offre mise à jour pour la rentrée 2025</a:t>
            </a:r>
          </a:p>
          <a:p>
            <a:pPr marL="0" lvl="1" indent="0" algn="just" defTabSz="457200">
              <a:buClr>
                <a:srgbClr val="FF0000"/>
              </a:buClr>
              <a:buNone/>
              <a:defRPr/>
            </a:pPr>
            <a:r>
              <a:rPr lang="fr-FR" sz="1200" b="1" dirty="0" smtClean="0">
                <a:solidFill>
                  <a:schemeClr val="tx1"/>
                </a:solidFill>
              </a:rPr>
              <a:t>Au </a:t>
            </a:r>
            <a:r>
              <a:rPr lang="fr-FR" sz="1200" b="1" dirty="0">
                <a:solidFill>
                  <a:schemeClr val="tx1"/>
                </a:solidFill>
              </a:rPr>
              <a:t>niveau du résultats de la </a:t>
            </a:r>
            <a:r>
              <a:rPr lang="fr-FR" sz="1200" b="1" dirty="0" smtClean="0">
                <a:solidFill>
                  <a:schemeClr val="tx1"/>
                </a:solidFill>
              </a:rPr>
              <a:t>recherche, un premier niveau d’informations </a:t>
            </a:r>
            <a:r>
              <a:rPr lang="fr-FR" sz="1200" dirty="0" smtClean="0">
                <a:solidFill>
                  <a:schemeClr val="tx1"/>
                </a:solidFill>
              </a:rPr>
              <a:t>: </a:t>
            </a:r>
            <a:endParaRPr lang="fr-FR" sz="1200" dirty="0">
              <a:solidFill>
                <a:schemeClr val="tx1"/>
              </a:solidFill>
            </a:endParaRPr>
          </a:p>
          <a:p>
            <a:pPr marL="180975" lvl="1" indent="-169863" algn="just" defTabSz="457200">
              <a:spcBef>
                <a:spcPct val="20000"/>
              </a:spcBef>
              <a:buClr>
                <a:srgbClr val="FF0000"/>
              </a:buClr>
              <a:buFont typeface="Arial-ItalicMT" charset="0"/>
              <a:buChar char="&gt;"/>
              <a:defRPr/>
            </a:pPr>
            <a:r>
              <a:rPr lang="fr-FR" sz="1200" b="1" dirty="0" smtClean="0">
                <a:solidFill>
                  <a:schemeClr val="bg1"/>
                </a:solidFill>
                <a:highlight>
                  <a:srgbClr val="0000FF"/>
                </a:highlight>
              </a:rPr>
              <a:t>L’accès à la fiche formation</a:t>
            </a:r>
          </a:p>
          <a:p>
            <a:pPr marL="180975" lvl="1" indent="-169863" algn="just" defTabSz="457200">
              <a:spcBef>
                <a:spcPct val="20000"/>
              </a:spcBef>
              <a:buClr>
                <a:srgbClr val="FF0000"/>
              </a:buClr>
              <a:buFont typeface="Arial-ItalicMT" charset="0"/>
              <a:buChar char="&gt;"/>
              <a:defRPr/>
            </a:pPr>
            <a:r>
              <a:rPr lang="fr-FR" sz="1200" b="1" dirty="0" smtClean="0">
                <a:solidFill>
                  <a:schemeClr val="bg1"/>
                </a:solidFill>
                <a:highlight>
                  <a:srgbClr val="0000FF"/>
                </a:highlight>
              </a:rPr>
              <a:t>Le statut de l’établissement de formation</a:t>
            </a:r>
          </a:p>
          <a:p>
            <a:pPr marL="180975" lvl="1" indent="-169863" algn="just" defTabSz="457200">
              <a:spcBef>
                <a:spcPct val="20000"/>
              </a:spcBef>
              <a:buClr>
                <a:srgbClr val="FF0000"/>
              </a:buClr>
              <a:buFont typeface="Arial-ItalicMT" charset="0"/>
              <a:buChar char="&gt;"/>
              <a:defRPr/>
            </a:pPr>
            <a:r>
              <a:rPr lang="fr-FR" sz="1200" b="1" dirty="0" smtClean="0">
                <a:solidFill>
                  <a:schemeClr val="bg1"/>
                </a:solidFill>
                <a:highlight>
                  <a:srgbClr val="0000FF"/>
                </a:highlight>
              </a:rPr>
              <a:t>Des </a:t>
            </a:r>
            <a:r>
              <a:rPr lang="fr-FR" sz="1200" b="1" dirty="0">
                <a:solidFill>
                  <a:schemeClr val="bg1"/>
                </a:solidFill>
                <a:highlight>
                  <a:srgbClr val="0000FF"/>
                </a:highlight>
              </a:rPr>
              <a:t>suggestions de formations similaires</a:t>
            </a:r>
            <a:r>
              <a:rPr lang="fr-FR" sz="1200" dirty="0">
                <a:solidFill>
                  <a:schemeClr val="tx1"/>
                </a:solidFill>
              </a:rPr>
              <a:t> </a:t>
            </a:r>
            <a:r>
              <a:rPr lang="fr-FR" sz="1200" dirty="0" smtClean="0">
                <a:solidFill>
                  <a:schemeClr val="tx1"/>
                </a:solidFill>
              </a:rPr>
              <a:t>pour vous permettre de découvrir des formations que vous ne connaissiez pas et élargir </a:t>
            </a:r>
            <a:r>
              <a:rPr lang="fr-FR" sz="1200" dirty="0">
                <a:solidFill>
                  <a:schemeClr val="tx1"/>
                </a:solidFill>
              </a:rPr>
              <a:t>vos </a:t>
            </a:r>
            <a:r>
              <a:rPr lang="fr-FR" sz="1200" dirty="0" smtClean="0">
                <a:solidFill>
                  <a:schemeClr val="tx1"/>
                </a:solidFill>
              </a:rPr>
              <a:t>choix</a:t>
            </a:r>
          </a:p>
          <a:p>
            <a:pPr marL="11112" lvl="1" indent="0" algn="just" defTabSz="457200">
              <a:spcBef>
                <a:spcPts val="1200"/>
              </a:spcBef>
              <a:spcAft>
                <a:spcPts val="0"/>
              </a:spcAft>
              <a:buClr>
                <a:srgbClr val="FF0000"/>
              </a:buClr>
              <a:buNone/>
              <a:defRPr/>
            </a:pPr>
            <a:r>
              <a:rPr lang="fr-FR" sz="1200" b="1" dirty="0" smtClean="0">
                <a:solidFill>
                  <a:schemeClr val="tx1"/>
                </a:solidFill>
              </a:rPr>
              <a:t>Vous aider à préparer vos choix de vœux, deux nouvelles fonctionnalités : </a:t>
            </a:r>
          </a:p>
          <a:p>
            <a:pPr marL="180975" lvl="1" indent="-169863" algn="just" defTabSz="457200">
              <a:buClr>
                <a:srgbClr val="FF0000"/>
              </a:buClr>
              <a:buFont typeface="Arial-ItalicMT" charset="0"/>
              <a:buChar char="&gt;"/>
              <a:defRPr/>
            </a:pPr>
            <a:r>
              <a:rPr lang="fr-FR" sz="1200" b="1" dirty="0" smtClean="0">
                <a:solidFill>
                  <a:schemeClr val="bg1"/>
                </a:solidFill>
                <a:highlight>
                  <a:srgbClr val="0000FF"/>
                </a:highlight>
              </a:rPr>
              <a:t>Conserver en « favoris » les formations que vous préférez </a:t>
            </a:r>
          </a:p>
          <a:p>
            <a:pPr marL="180975" lvl="1" indent="-169863" algn="just" defTabSz="457200">
              <a:spcBef>
                <a:spcPct val="20000"/>
              </a:spcBef>
              <a:spcAft>
                <a:spcPts val="0"/>
              </a:spcAft>
              <a:buClr>
                <a:srgbClr val="FF0000"/>
              </a:buClr>
              <a:buFont typeface="Arial-ItalicMT" charset="0"/>
              <a:buChar char="&gt;"/>
              <a:defRPr/>
            </a:pPr>
            <a:r>
              <a:rPr lang="fr-FR" sz="1200" b="1" dirty="0" smtClean="0">
                <a:solidFill>
                  <a:schemeClr val="bg1"/>
                </a:solidFill>
                <a:highlight>
                  <a:srgbClr val="0000FF"/>
                </a:highlight>
              </a:rPr>
              <a:t>Comparer les formations qui vous intéressent grâce au comparateur</a:t>
            </a:r>
            <a:r>
              <a:rPr lang="fr-FR" sz="1200" dirty="0">
                <a:solidFill>
                  <a:schemeClr val="tx1"/>
                </a:solidFill>
              </a:rPr>
              <a:t> (jusqu’à 5 formations comparées en même temps)</a:t>
            </a:r>
          </a:p>
          <a:p>
            <a:pPr marL="180975" lvl="1" indent="-169863" defTabSz="457200">
              <a:spcBef>
                <a:spcPct val="20000"/>
              </a:spcBef>
              <a:spcAft>
                <a:spcPts val="0"/>
              </a:spcAft>
              <a:buClr>
                <a:srgbClr val="FF0000"/>
              </a:buClr>
              <a:buFont typeface="Arial-ItalicMT" charset="0"/>
              <a:buChar char="&gt;"/>
              <a:defRPr/>
            </a:pPr>
            <a:endParaRPr lang="fr-FR" sz="1200" dirty="0">
              <a:solidFill>
                <a:schemeClr val="tx1"/>
              </a:solidFill>
            </a:endParaRPr>
          </a:p>
          <a:p>
            <a:endParaRPr lang="fr-FR" sz="1200" b="1" dirty="0" smtClean="0">
              <a:solidFill>
                <a:schemeClr val="bg1"/>
              </a:solidFill>
              <a:highlight>
                <a:srgbClr val="0000FF"/>
              </a:highlight>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18</a:t>
            </a:fld>
            <a:endParaRPr lang="fr-FR"/>
          </a:p>
        </p:txBody>
      </p:sp>
      <p:pic>
        <p:nvPicPr>
          <p:cNvPr id="6" name="Image 5"/>
          <p:cNvPicPr>
            <a:picLocks noChangeAspect="1"/>
          </p:cNvPicPr>
          <p:nvPr/>
        </p:nvPicPr>
        <p:blipFill>
          <a:blip r:embed="rId3"/>
          <a:stretch>
            <a:fillRect/>
          </a:stretch>
        </p:blipFill>
        <p:spPr>
          <a:xfrm>
            <a:off x="5384286" y="980185"/>
            <a:ext cx="3090480" cy="3064726"/>
          </a:xfrm>
          <a:prstGeom prst="rect">
            <a:avLst/>
          </a:prstGeom>
        </p:spPr>
      </p:pic>
      <p:sp>
        <p:nvSpPr>
          <p:cNvPr id="9" name="Rectangle à coins arrondis 8"/>
          <p:cNvSpPr/>
          <p:nvPr/>
        </p:nvSpPr>
        <p:spPr>
          <a:xfrm>
            <a:off x="3350941" y="87534"/>
            <a:ext cx="5501512"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La carte des formations 2025 à partir du 18 décembre 2024</a:t>
            </a:r>
            <a:endParaRPr lang="fr-FR" sz="1400" b="1" kern="0" dirty="0">
              <a:solidFill>
                <a:srgbClr val="000091"/>
              </a:solidFill>
              <a:latin typeface="Arial"/>
            </a:endParaRPr>
          </a:p>
        </p:txBody>
      </p:sp>
    </p:spTree>
    <p:extLst>
      <p:ext uri="{BB962C8B-B14F-4D97-AF65-F5344CB8AC3E}">
        <p14:creationId xmlns:p14="http://schemas.microsoft.com/office/powerpoint/2010/main" val="3037920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4294967295"/>
          </p:nvPr>
        </p:nvSpPr>
        <p:spPr>
          <a:xfrm>
            <a:off x="453024" y="802292"/>
            <a:ext cx="8437558" cy="589186"/>
          </a:xfrm>
        </p:spPr>
        <p:txBody>
          <a:bodyPr/>
          <a:lstStyle/>
          <a:p>
            <a:pPr marL="0" indent="0" algn="l">
              <a:spcAft>
                <a:spcPts val="1800"/>
              </a:spcAft>
              <a:buNone/>
            </a:pPr>
            <a:r>
              <a:rPr lang="fr-FR" sz="1600" b="1" dirty="0" smtClean="0"/>
              <a:t>Pour chaque formation, </a:t>
            </a:r>
            <a:r>
              <a:rPr lang="fr-FR" sz="1600" b="1" dirty="0"/>
              <a:t>u</a:t>
            </a:r>
            <a:r>
              <a:rPr lang="fr-FR" sz="1600" b="1" dirty="0" smtClean="0"/>
              <a:t>ne fiche de présentation organisée en 6 rubriques clés, pour être plus claire, plus riche, plus transparente</a:t>
            </a:r>
            <a:endParaRPr lang="fr-FR" sz="1600" b="1" dirty="0"/>
          </a:p>
        </p:txBody>
      </p:sp>
      <p:sp>
        <p:nvSpPr>
          <p:cNvPr id="4" name="Espace réservé du texte 3"/>
          <p:cNvSpPr>
            <a:spLocks noGrp="1"/>
          </p:cNvSpPr>
          <p:nvPr>
            <p:ph type="body" sz="quarter" idx="4294967295"/>
          </p:nvPr>
        </p:nvSpPr>
        <p:spPr>
          <a:xfrm>
            <a:off x="289281" y="1454046"/>
            <a:ext cx="8601301" cy="3432280"/>
          </a:xfrm>
        </p:spPr>
        <p:txBody>
          <a:bodyPr/>
          <a:lstStyle/>
          <a:p>
            <a:pPr marL="171450" lvl="0" indent="-171450">
              <a:spcAft>
                <a:spcPts val="1200"/>
              </a:spcAft>
              <a:buClr>
                <a:srgbClr val="ED7454"/>
              </a:buClr>
              <a:buFont typeface="Arial" panose="020B0604020202020204" pitchFamily="34" charset="0"/>
              <a:buChar char="•"/>
            </a:pPr>
            <a:r>
              <a:rPr lang="fr-FR" sz="1200" b="1" dirty="0" smtClean="0">
                <a:solidFill>
                  <a:schemeClr val="bg1"/>
                </a:solidFill>
                <a:highlight>
                  <a:srgbClr val="0000FF"/>
                </a:highlight>
              </a:rPr>
              <a:t>Découvrir la formation et ses caractéristiques</a:t>
            </a:r>
            <a:r>
              <a:rPr lang="fr-FR" sz="1300" b="1" dirty="0" smtClean="0"/>
              <a:t> </a:t>
            </a:r>
            <a:r>
              <a:rPr lang="fr-FR" sz="1300" dirty="0">
                <a:solidFill>
                  <a:schemeClr val="tx1"/>
                </a:solidFill>
              </a:rPr>
              <a:t>: </a:t>
            </a:r>
            <a:r>
              <a:rPr lang="fr-FR" sz="1300" dirty="0" smtClean="0">
                <a:solidFill>
                  <a:schemeClr val="tx1"/>
                </a:solidFill>
              </a:rPr>
              <a:t>les </a:t>
            </a:r>
            <a:r>
              <a:rPr lang="fr-FR" sz="1300" dirty="0">
                <a:solidFill>
                  <a:schemeClr val="tx1"/>
                </a:solidFill>
              </a:rPr>
              <a:t>contenus et l’organisation des enseignements, </a:t>
            </a:r>
            <a:r>
              <a:rPr lang="fr-FR" sz="1300" dirty="0" smtClean="0">
                <a:solidFill>
                  <a:schemeClr val="tx1"/>
                </a:solidFill>
              </a:rPr>
              <a:t>les </a:t>
            </a:r>
            <a:r>
              <a:rPr lang="fr-FR" sz="1300" dirty="0">
                <a:solidFill>
                  <a:schemeClr val="tx1"/>
                </a:solidFill>
              </a:rPr>
              <a:t>dispositifs pédagogiques, les </a:t>
            </a:r>
            <a:r>
              <a:rPr lang="fr-FR" sz="1300" b="1" dirty="0" smtClean="0">
                <a:solidFill>
                  <a:schemeClr val="tx1"/>
                </a:solidFill>
              </a:rPr>
              <a:t>frais de scolarité</a:t>
            </a:r>
            <a:r>
              <a:rPr lang="fr-FR" sz="1300" dirty="0" smtClean="0">
                <a:solidFill>
                  <a:schemeClr val="tx1"/>
                </a:solidFill>
              </a:rPr>
              <a:t>, le règlement de la CVEC, les dates des journées portes ouvertes... </a:t>
            </a:r>
          </a:p>
          <a:p>
            <a:pPr marL="171450" lvl="0" indent="-171450">
              <a:spcAft>
                <a:spcPts val="1200"/>
              </a:spcAft>
              <a:buClr>
                <a:srgbClr val="ED7454"/>
              </a:buClr>
              <a:buFont typeface="Arial" panose="020B0604020202020204" pitchFamily="34" charset="0"/>
              <a:buChar char="•"/>
            </a:pPr>
            <a:r>
              <a:rPr lang="fr-FR" sz="1200" b="1" dirty="0" smtClean="0">
                <a:solidFill>
                  <a:schemeClr val="bg1"/>
                </a:solidFill>
                <a:highlight>
                  <a:srgbClr val="0000FF"/>
                </a:highlight>
              </a:rPr>
              <a:t>Comprendre les critères d’analyse des candidatures</a:t>
            </a:r>
            <a:r>
              <a:rPr lang="fr-FR" sz="1300" dirty="0">
                <a:solidFill>
                  <a:schemeClr val="tx1"/>
                </a:solidFill>
              </a:rPr>
              <a:t> </a:t>
            </a:r>
            <a:r>
              <a:rPr lang="fr-FR" sz="1300" dirty="0" smtClean="0">
                <a:solidFill>
                  <a:schemeClr val="tx1"/>
                </a:solidFill>
              </a:rPr>
              <a:t>à travers la représentation visuelle des critères définis par les formations (</a:t>
            </a:r>
            <a:r>
              <a:rPr lang="fr-FR" sz="1300" dirty="0">
                <a:solidFill>
                  <a:schemeClr val="tx1"/>
                </a:solidFill>
              </a:rPr>
              <a:t>résultats </a:t>
            </a:r>
            <a:r>
              <a:rPr lang="fr-FR" sz="1300" dirty="0" smtClean="0">
                <a:solidFill>
                  <a:schemeClr val="tx1"/>
                </a:solidFill>
              </a:rPr>
              <a:t>scolaires, </a:t>
            </a:r>
            <a:r>
              <a:rPr lang="fr-FR" sz="1300" dirty="0">
                <a:solidFill>
                  <a:schemeClr val="tx1"/>
                </a:solidFill>
              </a:rPr>
              <a:t>compétences </a:t>
            </a:r>
            <a:r>
              <a:rPr lang="fr-FR" sz="1300" dirty="0" smtClean="0">
                <a:solidFill>
                  <a:schemeClr val="tx1"/>
                </a:solidFill>
              </a:rPr>
              <a:t>et savoir-faire, </a:t>
            </a:r>
            <a:r>
              <a:rPr lang="fr-FR" sz="1300" dirty="0">
                <a:solidFill>
                  <a:schemeClr val="tx1"/>
                </a:solidFill>
              </a:rPr>
              <a:t>savoir-être, motivation et cohérence du </a:t>
            </a:r>
            <a:r>
              <a:rPr lang="fr-FR" sz="1300" dirty="0" smtClean="0">
                <a:solidFill>
                  <a:schemeClr val="tx1"/>
                </a:solidFill>
              </a:rPr>
              <a:t>projet, engagements….) avec leur degré d’importance, ainsi que des conseils pour formuler sa candidature </a:t>
            </a:r>
          </a:p>
          <a:p>
            <a:pPr marL="171450" lvl="0" indent="-171450">
              <a:spcAft>
                <a:spcPts val="1200"/>
              </a:spcAft>
              <a:buClr>
                <a:srgbClr val="ED7454"/>
              </a:buClr>
              <a:buFont typeface="Arial" panose="020B0604020202020204" pitchFamily="34" charset="0"/>
              <a:buChar char="•"/>
            </a:pPr>
            <a:r>
              <a:rPr lang="fr-FR" sz="1200" b="1" dirty="0" smtClean="0">
                <a:solidFill>
                  <a:schemeClr val="bg1"/>
                </a:solidFill>
                <a:highlight>
                  <a:srgbClr val="0000FF"/>
                </a:highlight>
              </a:rPr>
              <a:t>Consulter les modalités de candidature</a:t>
            </a:r>
            <a:r>
              <a:rPr lang="fr-FR" sz="1300" dirty="0">
                <a:solidFill>
                  <a:schemeClr val="tx1"/>
                </a:solidFill>
              </a:rPr>
              <a:t> en </a:t>
            </a:r>
            <a:r>
              <a:rPr lang="fr-FR" sz="1300" dirty="0" smtClean="0">
                <a:solidFill>
                  <a:schemeClr val="tx1"/>
                </a:solidFill>
              </a:rPr>
              <a:t>particulier les conditions pour candidater, les modalités </a:t>
            </a:r>
            <a:r>
              <a:rPr lang="fr-FR" sz="1300" dirty="0">
                <a:solidFill>
                  <a:schemeClr val="tx1"/>
                </a:solidFill>
              </a:rPr>
              <a:t>et calendrier des épreuves écrites/orales prévues par certaines formations sélectives et les éventuels frais associés</a:t>
            </a:r>
          </a:p>
          <a:p>
            <a:pPr marL="171450" indent="-171450">
              <a:spcAft>
                <a:spcPts val="1200"/>
              </a:spcAft>
              <a:buClr>
                <a:srgbClr val="ED7454"/>
              </a:buClr>
              <a:buFont typeface="Arial" panose="020B0604020202020204" pitchFamily="34" charset="0"/>
              <a:buChar char="•"/>
            </a:pPr>
            <a:r>
              <a:rPr lang="fr-FR" sz="1200" b="1" dirty="0" smtClean="0">
                <a:solidFill>
                  <a:schemeClr val="bg1"/>
                </a:solidFill>
                <a:highlight>
                  <a:srgbClr val="0000FF"/>
                </a:highlight>
              </a:rPr>
              <a:t>Visualiser les chiffres d’accès à la formation </a:t>
            </a:r>
            <a:r>
              <a:rPr lang="fr-FR" sz="1300" b="1" dirty="0"/>
              <a:t> </a:t>
            </a:r>
            <a:r>
              <a:rPr lang="fr-FR" sz="1300" b="1" dirty="0" smtClean="0"/>
              <a:t>:</a:t>
            </a:r>
            <a:r>
              <a:rPr lang="fr-FR" sz="1300" b="1" dirty="0">
                <a:solidFill>
                  <a:schemeClr val="tx1"/>
                </a:solidFill>
              </a:rPr>
              <a:t>  </a:t>
            </a:r>
            <a:r>
              <a:rPr lang="fr-FR" sz="1300" dirty="0" smtClean="0">
                <a:solidFill>
                  <a:schemeClr val="tx1"/>
                </a:solidFill>
              </a:rPr>
              <a:t>des données clés sur l’admission </a:t>
            </a:r>
            <a:r>
              <a:rPr lang="fr-FR" sz="1300" dirty="0">
                <a:solidFill>
                  <a:schemeClr val="tx1"/>
                </a:solidFill>
              </a:rPr>
              <a:t>en </a:t>
            </a:r>
            <a:r>
              <a:rPr lang="fr-FR" sz="1300" dirty="0" smtClean="0">
                <a:solidFill>
                  <a:schemeClr val="tx1"/>
                </a:solidFill>
              </a:rPr>
              <a:t>2024 et les possibilités d’accès  dans la formation pour les lycéens de terminale au cours des 3 dernières années </a:t>
            </a:r>
            <a:r>
              <a:rPr lang="fr-FR" sz="1400" b="1" i="1" dirty="0">
                <a:solidFill>
                  <a:srgbClr val="FF0000"/>
                </a:solidFill>
                <a:highlight>
                  <a:srgbClr val="0000FF"/>
                </a:highlight>
              </a:rPr>
              <a:t>Nouveauté 2025 </a:t>
            </a:r>
            <a:endParaRPr lang="fr-FR" sz="1300" i="1" dirty="0" smtClean="0">
              <a:solidFill>
                <a:schemeClr val="tx1"/>
              </a:solidFill>
            </a:endParaRPr>
          </a:p>
          <a:p>
            <a:pPr marL="171450" indent="-171450">
              <a:spcAft>
                <a:spcPts val="1200"/>
              </a:spcAft>
              <a:buClr>
                <a:srgbClr val="ED7454"/>
              </a:buClr>
              <a:buFont typeface="Arial" panose="020B0604020202020204" pitchFamily="34" charset="0"/>
              <a:buChar char="•"/>
            </a:pPr>
            <a:r>
              <a:rPr lang="fr-FR" sz="1200" b="1" dirty="0" smtClean="0">
                <a:solidFill>
                  <a:schemeClr val="bg1"/>
                </a:solidFill>
                <a:highlight>
                  <a:srgbClr val="0000FF"/>
                </a:highlight>
              </a:rPr>
              <a:t>Poursuivre ses études et connaitre les débouchés </a:t>
            </a:r>
            <a:r>
              <a:rPr lang="fr-FR" sz="1300" dirty="0" smtClean="0">
                <a:solidFill>
                  <a:schemeClr val="tx1"/>
                </a:solidFill>
              </a:rPr>
              <a:t>: des informations sur les taux de réussite, les possibilités </a:t>
            </a:r>
            <a:r>
              <a:rPr lang="fr-FR" sz="1300" dirty="0">
                <a:solidFill>
                  <a:schemeClr val="tx1"/>
                </a:solidFill>
              </a:rPr>
              <a:t>de poursuite </a:t>
            </a:r>
            <a:r>
              <a:rPr lang="fr-FR" sz="1300" dirty="0" smtClean="0">
                <a:solidFill>
                  <a:schemeClr val="tx1"/>
                </a:solidFill>
              </a:rPr>
              <a:t>d’études, les taux d’insertion et conditions d’emploi des sortants de la formation </a:t>
            </a:r>
            <a:r>
              <a:rPr lang="fr-FR" sz="1400" b="1" i="1" dirty="0">
                <a:solidFill>
                  <a:srgbClr val="FF0000"/>
                </a:solidFill>
                <a:highlight>
                  <a:srgbClr val="0000FF"/>
                </a:highlight>
              </a:rPr>
              <a:t>Nouveauté 2025 </a:t>
            </a:r>
          </a:p>
          <a:p>
            <a:pPr marL="171450" indent="-171450">
              <a:spcAft>
                <a:spcPts val="1200"/>
              </a:spcAft>
              <a:buClr>
                <a:srgbClr val="ED7454"/>
              </a:buClr>
              <a:buFont typeface="Arial" panose="020B0604020202020204" pitchFamily="34" charset="0"/>
              <a:buChar char="•"/>
            </a:pPr>
            <a:r>
              <a:rPr lang="fr-FR" sz="1200" b="1" dirty="0" smtClean="0">
                <a:solidFill>
                  <a:schemeClr val="bg1"/>
                </a:solidFill>
                <a:highlight>
                  <a:srgbClr val="0000FF"/>
                </a:highlight>
              </a:rPr>
              <a:t>Contacter et échanger avec l’établissement </a:t>
            </a:r>
            <a:r>
              <a:rPr lang="fr-FR" sz="1300" dirty="0" smtClean="0">
                <a:solidFill>
                  <a:schemeClr val="tx1"/>
                </a:solidFill>
              </a:rPr>
              <a:t> : contacts de </a:t>
            </a:r>
            <a:r>
              <a:rPr lang="fr-FR" sz="1300" dirty="0">
                <a:solidFill>
                  <a:schemeClr val="tx1"/>
                </a:solidFill>
              </a:rPr>
              <a:t>référents de la </a:t>
            </a:r>
            <a:r>
              <a:rPr lang="fr-FR" sz="1300" dirty="0" smtClean="0">
                <a:solidFill>
                  <a:schemeClr val="tx1"/>
                </a:solidFill>
              </a:rPr>
              <a:t>formation, notamment le référent </a:t>
            </a:r>
            <a:r>
              <a:rPr lang="fr-FR" sz="1300" dirty="0">
                <a:solidFill>
                  <a:schemeClr val="tx1"/>
                </a:solidFill>
              </a:rPr>
              <a:t>handicap </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19</a:t>
            </a:fld>
            <a:endParaRPr lang="fr-FR"/>
          </a:p>
        </p:txBody>
      </p:sp>
      <p:sp>
        <p:nvSpPr>
          <p:cNvPr id="5" name="Rectangle à coins arrondis 4"/>
          <p:cNvSpPr/>
          <p:nvPr/>
        </p:nvSpPr>
        <p:spPr>
          <a:xfrm>
            <a:off x="3147393" y="180000"/>
            <a:ext cx="5744816" cy="41818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La fiche de formation : tout savoir sur une formation</a:t>
            </a:r>
            <a:endParaRPr lang="fr-FR" sz="1400" b="1" kern="0" dirty="0">
              <a:solidFill>
                <a:srgbClr val="000091"/>
              </a:solidFill>
              <a:latin typeface="Arial"/>
            </a:endParaRPr>
          </a:p>
        </p:txBody>
      </p:sp>
    </p:spTree>
    <p:extLst>
      <p:ext uri="{BB962C8B-B14F-4D97-AF65-F5344CB8AC3E}">
        <p14:creationId xmlns:p14="http://schemas.microsoft.com/office/powerpoint/2010/main" val="2204785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xmlns="" id="{73608411-CEF7-FF4A-AAEA-BB7C02F93939}"/>
              </a:ext>
            </a:extLst>
          </p:cNvPr>
          <p:cNvSpPr>
            <a:spLocks noGrp="1"/>
          </p:cNvSpPr>
          <p:nvPr>
            <p:ph type="title"/>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2</a:t>
            </a:fld>
            <a:endParaRPr lang="fr-FR"/>
          </a:p>
        </p:txBody>
      </p:sp>
      <p:sp>
        <p:nvSpPr>
          <p:cNvPr id="6" name="Espace réservé du texte 5"/>
          <p:cNvSpPr>
            <a:spLocks noGrp="1"/>
          </p:cNvSpPr>
          <p:nvPr>
            <p:ph type="body" sz="quarter" idx="4294967295"/>
          </p:nvPr>
        </p:nvSpPr>
        <p:spPr>
          <a:xfrm>
            <a:off x="360000" y="1258957"/>
            <a:ext cx="8424000" cy="3164289"/>
          </a:xfrm>
        </p:spPr>
        <p:txBody>
          <a:bodyPr/>
          <a:lstStyle/>
          <a:p>
            <a:r>
              <a:rPr lang="fr-FR" sz="3600" b="1" dirty="0" smtClean="0">
                <a:solidFill>
                  <a:srgbClr val="000091"/>
                </a:solidFill>
              </a:rPr>
              <a:t>Parcoursup 2025 </a:t>
            </a:r>
            <a:r>
              <a:rPr lang="fr-FR" sz="3600" b="1" dirty="0">
                <a:solidFill>
                  <a:srgbClr val="000091"/>
                </a:solidFill>
              </a:rPr>
              <a:t>en 3 </a:t>
            </a:r>
            <a:r>
              <a:rPr lang="fr-FR" sz="3600" b="1" dirty="0" smtClean="0">
                <a:solidFill>
                  <a:srgbClr val="000091"/>
                </a:solidFill>
              </a:rPr>
              <a:t>étapes</a:t>
            </a:r>
            <a:endParaRPr lang="fr-FR" sz="3600" b="1" dirty="0">
              <a:solidFill>
                <a:srgbClr val="000091"/>
              </a:solidFill>
            </a:endParaRPr>
          </a:p>
          <a:p>
            <a:pPr algn="just"/>
            <a:endParaRPr lang="fr-FR" sz="2400" b="1" dirty="0" smtClean="0">
              <a:solidFill>
                <a:schemeClr val="tx1"/>
              </a:solidFill>
            </a:endParaRPr>
          </a:p>
          <a:p>
            <a:pPr algn="just"/>
            <a:r>
              <a:rPr lang="fr-FR" sz="2400" b="1" dirty="0">
                <a:solidFill>
                  <a:srgbClr val="000091"/>
                </a:solidFill>
              </a:rPr>
              <a:t>Tout ce qu’il faut savoir pour préparer et réussir son entrée dans l’enseignement supérieur </a:t>
            </a:r>
          </a:p>
          <a:p>
            <a:pPr algn="just"/>
            <a:endParaRPr lang="fr-FR" sz="2400" b="1" dirty="0" smtClean="0">
              <a:solidFill>
                <a:schemeClr val="tx1"/>
              </a:solidFill>
            </a:endParaRPr>
          </a:p>
        </p:txBody>
      </p:sp>
      <p:pic>
        <p:nvPicPr>
          <p:cNvPr id="5" name="Image 4">
            <a:extLst>
              <a:ext uri="{FF2B5EF4-FFF2-40B4-BE49-F238E27FC236}">
                <a16:creationId xmlns:a16="http://schemas.microsoft.com/office/drawing/2014/main" xmlns="" id="{BFBCB92B-FCD8-44D2-B856-C9F684EBBBCE}"/>
              </a:ext>
            </a:extLst>
          </p:cNvPr>
          <p:cNvPicPr>
            <a:picLocks noChangeAspect="1"/>
          </p:cNvPicPr>
          <p:nvPr/>
        </p:nvPicPr>
        <p:blipFill>
          <a:blip r:embed="rId2"/>
          <a:stretch>
            <a:fillRect/>
          </a:stretch>
        </p:blipFill>
        <p:spPr>
          <a:xfrm>
            <a:off x="6935408" y="2727917"/>
            <a:ext cx="1414831" cy="1910990"/>
          </a:xfrm>
          <a:prstGeom prst="rect">
            <a:avLst/>
          </a:prstGeom>
        </p:spPr>
      </p:pic>
      <p:pic>
        <p:nvPicPr>
          <p:cNvPr id="7" name="Graphique 13" descr="Index pointant vers la droite vu du côté du dos de la main">
            <a:extLst>
              <a:ext uri="{FF2B5EF4-FFF2-40B4-BE49-F238E27FC236}">
                <a16:creationId xmlns:a16="http://schemas.microsoft.com/office/drawing/2014/main" xmlns="" id="{21DB8F85-58FF-4368-9A4F-C47033CA2589}"/>
              </a:ext>
            </a:extLst>
          </p:cNvPr>
          <p:cNvPicPr>
            <a:picLocks noChangeAspect="1"/>
          </p:cNvPicPr>
          <p:nvPr/>
        </p:nvPicPr>
        <p:blipFill>
          <a:blip r:embed="rId3">
            <a:extLst>
              <a:ext uri="{96DAC541-7B7A-43D3-8B79-37D633B846F1}">
                <asvg:svgBlip xmlns:asvg="http://schemas.microsoft.com/office/drawing/2016/SVG/main" xmlns="" r:embed="rId11"/>
              </a:ext>
            </a:extLst>
          </a:blip>
          <a:stretch>
            <a:fillRect/>
          </a:stretch>
        </p:blipFill>
        <p:spPr>
          <a:xfrm>
            <a:off x="5803444" y="3367025"/>
            <a:ext cx="632774" cy="632774"/>
          </a:xfrm>
          <a:prstGeom prst="rect">
            <a:avLst/>
          </a:prstGeom>
        </p:spPr>
      </p:pic>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3558"/>
            <a:ext cx="8424000" cy="720000"/>
          </a:xfrm>
        </p:spPr>
        <p:txBody>
          <a:bodyPr/>
          <a:lstStyle/>
          <a:p>
            <a:r>
              <a:rPr lang="fr-FR" sz="2000" dirty="0"/>
              <a:t>Les </a:t>
            </a:r>
            <a:r>
              <a:rPr lang="fr-FR" sz="2000" dirty="0" smtClean="0"/>
              <a:t>modalités d’examen affichés pour chaque formation</a:t>
            </a:r>
            <a:endParaRPr lang="fr-FR" sz="2000" dirty="0"/>
          </a:p>
        </p:txBody>
      </p:sp>
      <p:sp>
        <p:nvSpPr>
          <p:cNvPr id="3" name="Espace réservé du contenu 2"/>
          <p:cNvSpPr>
            <a:spLocks noGrp="1"/>
          </p:cNvSpPr>
          <p:nvPr>
            <p:ph sz="quarter" idx="4294967295"/>
          </p:nvPr>
        </p:nvSpPr>
        <p:spPr>
          <a:xfrm>
            <a:off x="359999" y="1275606"/>
            <a:ext cx="8424000" cy="3240360"/>
          </a:xfrm>
        </p:spPr>
        <p:txBody>
          <a:bodyPr/>
          <a:lstStyle/>
          <a:p>
            <a:endParaRPr lang="fr-FR" sz="500" b="1" dirty="0"/>
          </a:p>
          <a:p>
            <a:r>
              <a:rPr lang="fr-FR" sz="1400" b="1" dirty="0">
                <a:solidFill>
                  <a:schemeClr val="bg1"/>
                </a:solidFill>
                <a:highlight>
                  <a:srgbClr val="0000FF"/>
                </a:highlight>
              </a:rPr>
              <a:t>Dans les formations sélectives (</a:t>
            </a:r>
            <a:r>
              <a:rPr lang="fr-FR" sz="1400" b="1" dirty="0" smtClean="0">
                <a:solidFill>
                  <a:schemeClr val="bg1"/>
                </a:solidFill>
                <a:highlight>
                  <a:srgbClr val="0000FF"/>
                </a:highlight>
              </a:rPr>
              <a:t>classes </a:t>
            </a:r>
            <a:r>
              <a:rPr lang="fr-FR" sz="1400" b="1" dirty="0">
                <a:solidFill>
                  <a:schemeClr val="bg1"/>
                </a:solidFill>
                <a:highlight>
                  <a:srgbClr val="0000FF"/>
                </a:highlight>
              </a:rPr>
              <a:t>prépa, BUT, BTS, écoles, IFSI…)</a:t>
            </a:r>
          </a:p>
          <a:p>
            <a:r>
              <a:rPr lang="fr-FR" sz="1400" dirty="0">
                <a:solidFill>
                  <a:schemeClr val="tx1"/>
                </a:solidFill>
              </a:rPr>
              <a:t>L’admission se fait sur dossier et, dans certains cas, en ayant recours, en plus ou en lieu et place du dossier, à des épreuves écrites et/ou orales dont le calendrier et les modalités sont </a:t>
            </a:r>
            <a:r>
              <a:rPr lang="fr-FR" sz="1400" dirty="0" smtClean="0">
                <a:solidFill>
                  <a:schemeClr val="tx1"/>
                </a:solidFill>
              </a:rPr>
              <a:t>affichés aux candidats (rubrique « consulter les modalités de candidature ») </a:t>
            </a:r>
            <a:endParaRPr lang="fr-FR" sz="1400" dirty="0">
              <a:solidFill>
                <a:schemeClr val="tx1"/>
              </a:solidFill>
            </a:endParaRPr>
          </a:p>
          <a:p>
            <a:endParaRPr lang="fr-FR" sz="500" dirty="0"/>
          </a:p>
          <a:p>
            <a:r>
              <a:rPr lang="fr-FR" sz="1400" b="1" dirty="0">
                <a:solidFill>
                  <a:schemeClr val="bg1"/>
                </a:solidFill>
                <a:highlight>
                  <a:srgbClr val="0000FF"/>
                </a:highlight>
              </a:rPr>
              <a:t>Dans les formations non sélectives (licences, PPPE et PASS)</a:t>
            </a:r>
          </a:p>
          <a:p>
            <a:pPr algn="just"/>
            <a:r>
              <a:rPr lang="fr-FR" sz="1400" dirty="0">
                <a:solidFill>
                  <a:schemeClr val="tx1"/>
                </a:solidFill>
              </a:rPr>
              <a:t>Un lycéen peut </a:t>
            </a:r>
            <a:r>
              <a:rPr lang="fr-FR" sz="1400" b="1" dirty="0">
                <a:solidFill>
                  <a:schemeClr val="tx1"/>
                </a:solidFill>
              </a:rPr>
              <a:t>accéder à la licence de son choix à l’université, dans la limite des capacités d’accueil : </a:t>
            </a:r>
            <a:r>
              <a:rPr lang="fr-FR" sz="1400" dirty="0">
                <a:solidFill>
                  <a:schemeClr val="tx1"/>
                </a:solidFill>
              </a:rPr>
              <a:t>si le nombre de vœux reçus est supérieur au nombre de places disponibles, la commission d’examen des vœux étudie les dossiers et vérifie leur adéquation avec la formation demandée afin de les classer </a:t>
            </a:r>
          </a:p>
          <a:p>
            <a:r>
              <a:rPr lang="fr-FR" sz="1400" dirty="0">
                <a:solidFill>
                  <a:schemeClr val="tx1"/>
                </a:solidFill>
              </a:rPr>
              <a:t>L’université peut conditionner l'admission (réponse « oui-si ») d’un candidat au suivi d’un dispositif de réussite (remise à niveau, tutorat…) afin de l’aider et de favoriser sa réussite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20</a:t>
            </a:fld>
            <a:endParaRPr lang="fr-FR"/>
          </a:p>
        </p:txBody>
      </p:sp>
      <p:sp>
        <p:nvSpPr>
          <p:cNvPr id="7" name="Rectangle à coins arrondis 6"/>
          <p:cNvSpPr/>
          <p:nvPr/>
        </p:nvSpPr>
        <p:spPr>
          <a:xfrm>
            <a:off x="3969026" y="87534"/>
            <a:ext cx="4883427"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Comment les </a:t>
            </a:r>
            <a:r>
              <a:rPr lang="fr-FR" sz="1400" b="1" kern="0" dirty="0" smtClean="0">
                <a:solidFill>
                  <a:srgbClr val="000091"/>
                </a:solidFill>
                <a:latin typeface="Arial"/>
              </a:rPr>
              <a:t>formations examinent </a:t>
            </a:r>
            <a:r>
              <a:rPr lang="fr-FR" sz="1400" b="1" kern="0" dirty="0">
                <a:solidFill>
                  <a:srgbClr val="000091"/>
                </a:solidFill>
                <a:latin typeface="Arial"/>
              </a:rPr>
              <a:t>les </a:t>
            </a:r>
            <a:r>
              <a:rPr lang="fr-FR" sz="1400" b="1" kern="0" dirty="0" smtClean="0">
                <a:solidFill>
                  <a:srgbClr val="000091"/>
                </a:solidFill>
                <a:latin typeface="Arial"/>
              </a:rPr>
              <a:t>candidatures ?</a:t>
            </a:r>
            <a:endParaRPr lang="fr-FR" sz="1400" b="1" kern="0" dirty="0">
              <a:solidFill>
                <a:srgbClr val="000091"/>
              </a:solidFill>
              <a:latin typeface="Arial"/>
            </a:endParaRPr>
          </a:p>
        </p:txBody>
      </p:sp>
    </p:spTree>
    <p:extLst>
      <p:ext uri="{BB962C8B-B14F-4D97-AF65-F5344CB8AC3E}">
        <p14:creationId xmlns:p14="http://schemas.microsoft.com/office/powerpoint/2010/main" val="16334288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21</a:t>
            </a:fld>
            <a:endParaRPr lang="fr-FR"/>
          </a:p>
        </p:txBody>
      </p:sp>
      <p:sp>
        <p:nvSpPr>
          <p:cNvPr id="12" name="Rectangle à coins arrondis 11"/>
          <p:cNvSpPr/>
          <p:nvPr/>
        </p:nvSpPr>
        <p:spPr>
          <a:xfrm>
            <a:off x="4527394" y="87534"/>
            <a:ext cx="432505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Assurer la visibilité des critères de candidatures</a:t>
            </a:r>
          </a:p>
        </p:txBody>
      </p:sp>
      <p:sp>
        <p:nvSpPr>
          <p:cNvPr id="7" name="Titre 1"/>
          <p:cNvSpPr>
            <a:spLocks noGrp="1"/>
          </p:cNvSpPr>
          <p:nvPr>
            <p:ph type="title"/>
          </p:nvPr>
        </p:nvSpPr>
        <p:spPr>
          <a:xfrm>
            <a:off x="4860032" y="1131590"/>
            <a:ext cx="4003540" cy="3456384"/>
          </a:xfrm>
        </p:spPr>
        <p:txBody>
          <a:bodyPr/>
          <a:lstStyle/>
          <a:p>
            <a:r>
              <a:rPr lang="fr-FR" sz="1400" dirty="0"/>
              <a:t>&gt;&gt; une rubrique dédiée aux critères d’analyse des candidatures avec une présentation globale et </a:t>
            </a:r>
            <a:r>
              <a:rPr lang="fr-FR" sz="1400" dirty="0" smtClean="0"/>
              <a:t>détaillée</a:t>
            </a:r>
            <a:r>
              <a:rPr lang="fr-FR" sz="1400" dirty="0"/>
              <a:t/>
            </a:r>
            <a:br>
              <a:rPr lang="fr-FR" sz="1400" dirty="0"/>
            </a:br>
            <a:r>
              <a:rPr lang="fr-FR" sz="1400" dirty="0"/>
              <a:t/>
            </a:r>
            <a:br>
              <a:rPr lang="fr-FR" sz="1400" dirty="0"/>
            </a:br>
            <a:r>
              <a:rPr lang="fr-FR" sz="1400" dirty="0"/>
              <a:t>&gt;&gt; la rubrique </a:t>
            </a:r>
            <a:r>
              <a:rPr lang="fr-FR" sz="1400" dirty="0">
                <a:solidFill>
                  <a:srgbClr val="FF0000"/>
                </a:solidFill>
              </a:rPr>
              <a:t>Conseils</a:t>
            </a:r>
            <a:r>
              <a:rPr lang="fr-FR" sz="1400" dirty="0"/>
              <a:t> pour faire passer des messages aux candidats </a:t>
            </a:r>
            <a:br>
              <a:rPr lang="fr-FR" sz="1400" dirty="0"/>
            </a:br>
            <a:r>
              <a:rPr lang="fr-FR" sz="1400" dirty="0"/>
              <a:t/>
            </a:r>
            <a:br>
              <a:rPr lang="fr-FR" sz="1400" dirty="0"/>
            </a:br>
            <a:r>
              <a:rPr lang="fr-FR" sz="1400" dirty="0"/>
              <a:t/>
            </a:r>
            <a:br>
              <a:rPr lang="fr-FR" sz="1400" dirty="0"/>
            </a:br>
            <a:r>
              <a:rPr lang="fr-FR" sz="1400" dirty="0"/>
              <a:t/>
            </a:r>
            <a:br>
              <a:rPr lang="fr-FR" sz="1400" dirty="0"/>
            </a:br>
            <a:endParaRPr lang="fr-FR" sz="1400" b="0" dirty="0"/>
          </a:p>
        </p:txBody>
      </p:sp>
      <p:pic>
        <p:nvPicPr>
          <p:cNvPr id="2" name="Image 1">
            <a:extLst>
              <a:ext uri="{FF2B5EF4-FFF2-40B4-BE49-F238E27FC236}">
                <a16:creationId xmlns:a16="http://schemas.microsoft.com/office/drawing/2014/main" xmlns="" id="{031D50A2-A3BB-4FC4-9E08-8D973822F6DE}"/>
              </a:ext>
            </a:extLst>
          </p:cNvPr>
          <p:cNvPicPr>
            <a:picLocks noChangeAspect="1"/>
          </p:cNvPicPr>
          <p:nvPr/>
        </p:nvPicPr>
        <p:blipFill>
          <a:blip r:embed="rId2"/>
          <a:stretch>
            <a:fillRect/>
          </a:stretch>
        </p:blipFill>
        <p:spPr>
          <a:xfrm>
            <a:off x="50440" y="801854"/>
            <a:ext cx="4452463" cy="4341646"/>
          </a:xfrm>
          <a:prstGeom prst="rect">
            <a:avLst/>
          </a:prstGeom>
        </p:spPr>
      </p:pic>
      <p:sp>
        <p:nvSpPr>
          <p:cNvPr id="8" name="ZoneTexte 7">
            <a:extLst>
              <a:ext uri="{FF2B5EF4-FFF2-40B4-BE49-F238E27FC236}">
                <a16:creationId xmlns:a16="http://schemas.microsoft.com/office/drawing/2014/main" xmlns="" id="{A8DC08FF-FAF4-1048-0294-2631F34DD458}"/>
              </a:ext>
            </a:extLst>
          </p:cNvPr>
          <p:cNvSpPr txBox="1"/>
          <p:nvPr/>
        </p:nvSpPr>
        <p:spPr>
          <a:xfrm>
            <a:off x="4644008" y="2643758"/>
            <a:ext cx="4287770" cy="1169551"/>
          </a:xfrm>
          <a:prstGeom prst="rect">
            <a:avLst/>
          </a:prstGeom>
          <a:noFill/>
          <a:ln>
            <a:solidFill>
              <a:schemeClr val="bg2"/>
            </a:solidFill>
          </a:ln>
        </p:spPr>
        <p:txBody>
          <a:bodyPr wrap="square">
            <a:spAutoFit/>
          </a:bodyPr>
          <a:lstStyle/>
          <a:p>
            <a:r>
              <a:rPr lang="fr-FR" sz="1400" b="1" dirty="0">
                <a:solidFill>
                  <a:srgbClr val="FF0000"/>
                </a:solidFill>
                <a:latin typeface="Marianne Light" panose="02000000000000000000" pitchFamily="2" charset="0"/>
              </a:rPr>
              <a:t>Nouveauté en 2025 </a:t>
            </a:r>
            <a:r>
              <a:rPr lang="fr-FR" sz="1400" dirty="0">
                <a:latin typeface="Marianne Light" panose="02000000000000000000" pitchFamily="2" charset="0"/>
              </a:rPr>
              <a:t>: </a:t>
            </a:r>
            <a:br>
              <a:rPr lang="fr-FR" sz="1400" dirty="0">
                <a:latin typeface="Marianne Light" panose="02000000000000000000" pitchFamily="2" charset="0"/>
              </a:rPr>
            </a:br>
            <a:r>
              <a:rPr lang="fr-FR" sz="1400" dirty="0">
                <a:latin typeface="Marianne Light" panose="02000000000000000000" pitchFamily="2" charset="0"/>
              </a:rPr>
              <a:t/>
            </a:r>
            <a:br>
              <a:rPr lang="fr-FR" sz="1400" dirty="0">
                <a:latin typeface="Marianne Light" panose="02000000000000000000" pitchFamily="2" charset="0"/>
              </a:rPr>
            </a:br>
            <a:r>
              <a:rPr lang="fr-FR" sz="1400" dirty="0">
                <a:latin typeface="Marianne Light" panose="02000000000000000000" pitchFamily="2" charset="0"/>
              </a:rPr>
              <a:t>Des</a:t>
            </a:r>
            <a:r>
              <a:rPr lang="fr-FR" sz="1400" b="1" dirty="0">
                <a:latin typeface="Marianne Light" panose="02000000000000000000" pitchFamily="2" charset="0"/>
              </a:rPr>
              <a:t> </a:t>
            </a:r>
            <a:r>
              <a:rPr lang="fr-FR" sz="1400" u="sng" dirty="0">
                <a:uFill>
                  <a:solidFill>
                    <a:schemeClr val="accent2"/>
                  </a:solidFill>
                </a:uFill>
                <a:latin typeface="Marianne Light" panose="02000000000000000000" pitchFamily="2" charset="0"/>
                <a:cs typeface="Arial" panose="020B0604020202020204" pitchFamily="34" charset="0"/>
              </a:rPr>
              <a:t>rapports d’analyse des candidatures </a:t>
            </a:r>
            <a:r>
              <a:rPr lang="fr-FR" sz="1400" dirty="0">
                <a:latin typeface="Marianne Light" panose="02000000000000000000" pitchFamily="2" charset="0"/>
              </a:rPr>
              <a:t>de l’année précédente plus nombreux  (19 000) et plus riches en données </a:t>
            </a:r>
          </a:p>
        </p:txBody>
      </p:sp>
    </p:spTree>
    <p:extLst>
      <p:ext uri="{BB962C8B-B14F-4D97-AF65-F5344CB8AC3E}">
        <p14:creationId xmlns:p14="http://schemas.microsoft.com/office/powerpoint/2010/main" val="4018717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99992" y="843558"/>
            <a:ext cx="4363580" cy="780303"/>
          </a:xfrm>
        </p:spPr>
        <p:txBody>
          <a:bodyPr/>
          <a:lstStyle/>
          <a:p>
            <a:r>
              <a:rPr lang="fr-FR" sz="1000" dirty="0"/>
              <a:t>&gt;&gt; des chiffres globaux d’accès à la formation calculés à la fin de la phase principale 2024</a:t>
            </a:r>
            <a:br>
              <a:rPr lang="fr-FR" sz="1000" dirty="0"/>
            </a:br>
            <a:r>
              <a:rPr lang="fr-FR" sz="1000" dirty="0"/>
              <a:t/>
            </a:r>
            <a:br>
              <a:rPr lang="fr-FR" sz="1000" dirty="0"/>
            </a:br>
            <a:r>
              <a:rPr lang="fr-FR" sz="1000" dirty="0"/>
              <a:t>&gt;&gt; des chiffres déclinables pour chaque </a:t>
            </a:r>
            <a:r>
              <a:rPr lang="fr-FR" sz="1000" dirty="0" smtClean="0"/>
              <a:t>type </a:t>
            </a:r>
            <a:r>
              <a:rPr lang="fr-FR" sz="1000" dirty="0"/>
              <a:t>de baccalauréat français : générale, technologique, professionnelle</a:t>
            </a:r>
            <a:br>
              <a:rPr lang="fr-FR" sz="1000" dirty="0"/>
            </a:br>
            <a:endParaRPr lang="fr-FR" sz="10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22</a:t>
            </a:fld>
            <a:endParaRPr lang="fr-FR"/>
          </a:p>
        </p:txBody>
      </p:sp>
      <p:sp>
        <p:nvSpPr>
          <p:cNvPr id="7" name="Rectangle à coins arrondis 6"/>
          <p:cNvSpPr/>
          <p:nvPr/>
        </p:nvSpPr>
        <p:spPr>
          <a:xfrm>
            <a:off x="4527394" y="87534"/>
            <a:ext cx="432505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FF0000"/>
                </a:solidFill>
                <a:latin typeface="Arial"/>
              </a:rPr>
              <a:t>Nouveauté 2025 </a:t>
            </a:r>
            <a:r>
              <a:rPr lang="fr-FR" sz="1400" b="1" kern="0" dirty="0">
                <a:solidFill>
                  <a:srgbClr val="000091"/>
                </a:solidFill>
                <a:latin typeface="Arial"/>
              </a:rPr>
              <a:t>: Des données plus claires, plus riches, plus utiles</a:t>
            </a:r>
          </a:p>
        </p:txBody>
      </p:sp>
      <p:sp>
        <p:nvSpPr>
          <p:cNvPr id="11" name="Titre 1"/>
          <p:cNvSpPr txBox="1">
            <a:spLocks/>
          </p:cNvSpPr>
          <p:nvPr/>
        </p:nvSpPr>
        <p:spPr bwMode="gray">
          <a:xfrm>
            <a:off x="164260" y="3723878"/>
            <a:ext cx="5216557" cy="72008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endParaRPr lang="fr-FR" sz="1000" dirty="0"/>
          </a:p>
          <a:p>
            <a:r>
              <a:rPr lang="fr-FR" sz="1000" dirty="0"/>
              <a:t>&gt;&gt; une visibilité du </a:t>
            </a:r>
            <a:r>
              <a:rPr lang="fr-FR" sz="1000" dirty="0">
                <a:solidFill>
                  <a:srgbClr val="FF0000"/>
                </a:solidFill>
              </a:rPr>
              <a:t>taux d’accès par </a:t>
            </a:r>
            <a:r>
              <a:rPr lang="fr-FR" sz="1000" dirty="0" smtClean="0">
                <a:solidFill>
                  <a:srgbClr val="FF0000"/>
                </a:solidFill>
              </a:rPr>
              <a:t>type </a:t>
            </a:r>
            <a:r>
              <a:rPr lang="fr-FR" sz="1000" dirty="0">
                <a:solidFill>
                  <a:srgbClr val="FF0000"/>
                </a:solidFill>
              </a:rPr>
              <a:t>de baccalauréat </a:t>
            </a:r>
            <a:r>
              <a:rPr lang="fr-FR" sz="1000" dirty="0"/>
              <a:t>dans chaque formation pour voir si la formation était très demandée ou si elle a accueilli tous les candidats</a:t>
            </a:r>
            <a:br>
              <a:rPr lang="fr-FR" sz="1000" dirty="0"/>
            </a:br>
            <a:r>
              <a:rPr lang="fr-FR" sz="1000" dirty="0"/>
              <a:t/>
            </a:r>
            <a:br>
              <a:rPr lang="fr-FR" sz="1000" dirty="0"/>
            </a:br>
            <a:r>
              <a:rPr lang="fr-FR" sz="1000" dirty="0"/>
              <a:t>&gt;&gt; </a:t>
            </a:r>
            <a:r>
              <a:rPr lang="fr-FR" sz="1000" dirty="0">
                <a:solidFill>
                  <a:srgbClr val="FF0000"/>
                </a:solidFill>
                <a:effectLst>
                  <a:outerShdw blurRad="38100" dist="38100" dir="2700000" algn="tl">
                    <a:srgbClr val="000000">
                      <a:alpha val="43137"/>
                    </a:srgbClr>
                  </a:outerShdw>
                </a:effectLst>
              </a:rPr>
              <a:t>consultez notre vidéo  </a:t>
            </a:r>
            <a:r>
              <a:rPr lang="fr-FR" sz="1000" dirty="0"/>
              <a:t>dans l’espace </a:t>
            </a:r>
            <a:r>
              <a:rPr lang="fr-FR" sz="1000" i="1" dirty="0"/>
              <a:t>Ressources</a:t>
            </a:r>
            <a:r>
              <a:rPr lang="fr-FR" sz="1000" dirty="0"/>
              <a:t> de parcoursup. gouv.fr</a:t>
            </a:r>
          </a:p>
        </p:txBody>
      </p:sp>
      <p:pic>
        <p:nvPicPr>
          <p:cNvPr id="3" name="Image 2">
            <a:extLst>
              <a:ext uri="{FF2B5EF4-FFF2-40B4-BE49-F238E27FC236}">
                <a16:creationId xmlns:a16="http://schemas.microsoft.com/office/drawing/2014/main" xmlns="" id="{BBFED163-7FB8-4BA0-9CFB-11EF374E71A9}"/>
              </a:ext>
            </a:extLst>
          </p:cNvPr>
          <p:cNvPicPr>
            <a:picLocks noChangeAspect="1"/>
          </p:cNvPicPr>
          <p:nvPr/>
        </p:nvPicPr>
        <p:blipFill>
          <a:blip r:embed="rId2"/>
          <a:stretch>
            <a:fillRect/>
          </a:stretch>
        </p:blipFill>
        <p:spPr>
          <a:xfrm>
            <a:off x="135660" y="843558"/>
            <a:ext cx="4255353" cy="2787774"/>
          </a:xfrm>
          <a:prstGeom prst="rect">
            <a:avLst/>
          </a:prstGeom>
        </p:spPr>
      </p:pic>
      <p:pic>
        <p:nvPicPr>
          <p:cNvPr id="4" name="Image 3">
            <a:extLst>
              <a:ext uri="{FF2B5EF4-FFF2-40B4-BE49-F238E27FC236}">
                <a16:creationId xmlns:a16="http://schemas.microsoft.com/office/drawing/2014/main" xmlns="" id="{9C911696-89C6-4428-A506-9CC04A4F8696}"/>
              </a:ext>
            </a:extLst>
          </p:cNvPr>
          <p:cNvPicPr>
            <a:picLocks noChangeAspect="1"/>
          </p:cNvPicPr>
          <p:nvPr/>
        </p:nvPicPr>
        <p:blipFill>
          <a:blip r:embed="rId3"/>
          <a:stretch>
            <a:fillRect/>
          </a:stretch>
        </p:blipFill>
        <p:spPr>
          <a:xfrm>
            <a:off x="5292080" y="1673989"/>
            <a:ext cx="3669592" cy="2697961"/>
          </a:xfrm>
          <a:prstGeom prst="rect">
            <a:avLst/>
          </a:prstGeom>
        </p:spPr>
      </p:pic>
    </p:spTree>
    <p:extLst>
      <p:ext uri="{BB962C8B-B14F-4D97-AF65-F5344CB8AC3E}">
        <p14:creationId xmlns:p14="http://schemas.microsoft.com/office/powerpoint/2010/main" val="3898799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5173" y="4343400"/>
            <a:ext cx="8337951" cy="427681"/>
          </a:xfrm>
        </p:spPr>
        <p:txBody>
          <a:bodyPr/>
          <a:lstStyle/>
          <a:p>
            <a:r>
              <a:rPr lang="fr-FR" sz="1200" dirty="0"/>
              <a:t>Des </a:t>
            </a:r>
            <a:r>
              <a:rPr lang="fr-FR" sz="1200" dirty="0">
                <a:solidFill>
                  <a:srgbClr val="FF0000"/>
                </a:solidFill>
              </a:rPr>
              <a:t>conseils personnalisés </a:t>
            </a:r>
            <a:r>
              <a:rPr lang="fr-FR" sz="1200" dirty="0"/>
              <a:t>pour vous aider : ayez toujours les bons reflexes, consulter les critères spécifiques de la formation ; diversifier vos vœux en alternant vœux d’ambition, de raison, de précaution</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23</a:t>
            </a:fld>
            <a:endParaRPr lang="fr-FR"/>
          </a:p>
        </p:txBody>
      </p:sp>
      <p:sp>
        <p:nvSpPr>
          <p:cNvPr id="11" name="Titre 1"/>
          <p:cNvSpPr txBox="1">
            <a:spLocks/>
          </p:cNvSpPr>
          <p:nvPr/>
        </p:nvSpPr>
        <p:spPr bwMode="gray">
          <a:xfrm>
            <a:off x="553843" y="895597"/>
            <a:ext cx="8337951" cy="22796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a:lstStyle>
          <a:p>
            <a:r>
              <a:rPr lang="fr-FR" sz="1200" dirty="0"/>
              <a:t>Une visibilité sur l’accès dans la formation pour </a:t>
            </a:r>
            <a:r>
              <a:rPr lang="fr-FR" sz="1200" dirty="0">
                <a:solidFill>
                  <a:srgbClr val="FF0000"/>
                </a:solidFill>
              </a:rPr>
              <a:t>les lycéens des 3 </a:t>
            </a:r>
            <a:r>
              <a:rPr lang="fr-FR" sz="1200" dirty="0" smtClean="0">
                <a:solidFill>
                  <a:srgbClr val="FF0000"/>
                </a:solidFill>
              </a:rPr>
              <a:t>types </a:t>
            </a:r>
            <a:r>
              <a:rPr lang="fr-FR" sz="1200" dirty="0">
                <a:solidFill>
                  <a:srgbClr val="FF0000"/>
                </a:solidFill>
              </a:rPr>
              <a:t>de bac au cours des 3 dernières années </a:t>
            </a:r>
          </a:p>
        </p:txBody>
      </p:sp>
      <p:sp>
        <p:nvSpPr>
          <p:cNvPr id="12" name="Rectangle à coins arrondis 11"/>
          <p:cNvSpPr/>
          <p:nvPr/>
        </p:nvSpPr>
        <p:spPr>
          <a:xfrm>
            <a:off x="4527394" y="87534"/>
            <a:ext cx="432505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FF0000"/>
                </a:solidFill>
                <a:latin typeface="Arial"/>
              </a:rPr>
              <a:t>Nouveauté 2025 </a:t>
            </a:r>
            <a:r>
              <a:rPr lang="fr-FR" sz="1400" b="1" kern="0" dirty="0">
                <a:solidFill>
                  <a:srgbClr val="000091"/>
                </a:solidFill>
                <a:latin typeface="Arial"/>
              </a:rPr>
              <a:t>: Des données plus claires, plus riches, plus utiles</a:t>
            </a:r>
          </a:p>
        </p:txBody>
      </p:sp>
      <p:pic>
        <p:nvPicPr>
          <p:cNvPr id="3" name="Image 2">
            <a:extLst>
              <a:ext uri="{FF2B5EF4-FFF2-40B4-BE49-F238E27FC236}">
                <a16:creationId xmlns:a16="http://schemas.microsoft.com/office/drawing/2014/main" xmlns="" id="{DD66243B-B6A6-40AA-B38B-96BE24B6CA65}"/>
              </a:ext>
            </a:extLst>
          </p:cNvPr>
          <p:cNvPicPr>
            <a:picLocks noChangeAspect="1"/>
          </p:cNvPicPr>
          <p:nvPr/>
        </p:nvPicPr>
        <p:blipFill>
          <a:blip r:embed="rId2"/>
          <a:stretch>
            <a:fillRect/>
          </a:stretch>
        </p:blipFill>
        <p:spPr>
          <a:xfrm>
            <a:off x="0" y="1503939"/>
            <a:ext cx="2813124" cy="2044217"/>
          </a:xfrm>
          <a:prstGeom prst="rect">
            <a:avLst/>
          </a:prstGeom>
        </p:spPr>
      </p:pic>
      <p:pic>
        <p:nvPicPr>
          <p:cNvPr id="4" name="Image 3">
            <a:extLst>
              <a:ext uri="{FF2B5EF4-FFF2-40B4-BE49-F238E27FC236}">
                <a16:creationId xmlns:a16="http://schemas.microsoft.com/office/drawing/2014/main" xmlns="" id="{13DD5D7A-FDDD-498A-8C10-0B424350D693}"/>
              </a:ext>
            </a:extLst>
          </p:cNvPr>
          <p:cNvPicPr>
            <a:picLocks noChangeAspect="1"/>
          </p:cNvPicPr>
          <p:nvPr/>
        </p:nvPicPr>
        <p:blipFill>
          <a:blip r:embed="rId3"/>
          <a:stretch>
            <a:fillRect/>
          </a:stretch>
        </p:blipFill>
        <p:spPr>
          <a:xfrm>
            <a:off x="2838913" y="1296144"/>
            <a:ext cx="3167897" cy="2427734"/>
          </a:xfrm>
          <a:prstGeom prst="rect">
            <a:avLst/>
          </a:prstGeom>
        </p:spPr>
      </p:pic>
      <p:pic>
        <p:nvPicPr>
          <p:cNvPr id="5" name="Image 4">
            <a:extLst>
              <a:ext uri="{FF2B5EF4-FFF2-40B4-BE49-F238E27FC236}">
                <a16:creationId xmlns:a16="http://schemas.microsoft.com/office/drawing/2014/main" xmlns="" id="{BF4DAB3E-F718-4FAB-BC56-146DB57919AF}"/>
              </a:ext>
            </a:extLst>
          </p:cNvPr>
          <p:cNvPicPr>
            <a:picLocks noChangeAspect="1"/>
          </p:cNvPicPr>
          <p:nvPr/>
        </p:nvPicPr>
        <p:blipFill>
          <a:blip r:embed="rId4"/>
          <a:stretch>
            <a:fillRect/>
          </a:stretch>
        </p:blipFill>
        <p:spPr>
          <a:xfrm>
            <a:off x="6300192" y="1503939"/>
            <a:ext cx="2746380" cy="2743882"/>
          </a:xfrm>
          <a:prstGeom prst="rect">
            <a:avLst/>
          </a:prstGeom>
        </p:spPr>
      </p:pic>
    </p:spTree>
    <p:extLst>
      <p:ext uri="{BB962C8B-B14F-4D97-AF65-F5344CB8AC3E}">
        <p14:creationId xmlns:p14="http://schemas.microsoft.com/office/powerpoint/2010/main" val="2034097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xmlns="" id="{EECD10B6-4CE7-43AA-915D-DFD0A4948923}"/>
              </a:ext>
            </a:extLst>
          </p:cNvPr>
          <p:cNvSpPr>
            <a:spLocks noGrp="1"/>
          </p:cNvSpPr>
          <p:nvPr>
            <p:ph type="sldNum" sz="quarter" idx="12"/>
          </p:nvPr>
        </p:nvSpPr>
        <p:spPr/>
        <p:txBody>
          <a:bodyPr/>
          <a:lstStyle/>
          <a:p>
            <a:fld id="{733122C9-A0B9-462F-8757-0847AD287B63}" type="slidenum">
              <a:rPr lang="fr-FR" smtClean="0"/>
              <a:pPr/>
              <a:t>24</a:t>
            </a:fld>
            <a:endParaRPr lang="fr-FR" dirty="0"/>
          </a:p>
        </p:txBody>
      </p:sp>
      <p:sp>
        <p:nvSpPr>
          <p:cNvPr id="9" name="Rectangle à coins arrondis 11">
            <a:extLst>
              <a:ext uri="{FF2B5EF4-FFF2-40B4-BE49-F238E27FC236}">
                <a16:creationId xmlns:a16="http://schemas.microsoft.com/office/drawing/2014/main" xmlns="" id="{9EFDE9FC-D99B-4A8A-85BB-090A0ABF9233}"/>
              </a:ext>
            </a:extLst>
          </p:cNvPr>
          <p:cNvSpPr/>
          <p:nvPr/>
        </p:nvSpPr>
        <p:spPr>
          <a:xfrm>
            <a:off x="4527394" y="87534"/>
            <a:ext cx="432505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FF0000"/>
                </a:solidFill>
                <a:latin typeface="Arial"/>
              </a:rPr>
              <a:t>Nouveauté 2025 </a:t>
            </a:r>
            <a:r>
              <a:rPr lang="fr-FR" sz="1400" b="1" kern="0" dirty="0">
                <a:solidFill>
                  <a:srgbClr val="000091"/>
                </a:solidFill>
                <a:latin typeface="Arial"/>
              </a:rPr>
              <a:t>: </a:t>
            </a:r>
            <a:r>
              <a:rPr lang="fr-FR" sz="1400" b="1" kern="0" dirty="0" smtClean="0">
                <a:solidFill>
                  <a:srgbClr val="000091"/>
                </a:solidFill>
                <a:latin typeface="Arial"/>
              </a:rPr>
              <a:t>informer mieux sur l’insertion professionnelle des étudiants</a:t>
            </a:r>
            <a:endParaRPr lang="fr-FR" sz="1400" b="1" kern="0" dirty="0">
              <a:solidFill>
                <a:srgbClr val="000091"/>
              </a:solidFill>
              <a:latin typeface="Arial"/>
            </a:endParaRPr>
          </a:p>
        </p:txBody>
      </p:sp>
      <p:sp>
        <p:nvSpPr>
          <p:cNvPr id="11" name="Titre 1"/>
          <p:cNvSpPr txBox="1">
            <a:spLocks/>
          </p:cNvSpPr>
          <p:nvPr/>
        </p:nvSpPr>
        <p:spPr bwMode="gray">
          <a:xfrm>
            <a:off x="4860032" y="1131590"/>
            <a:ext cx="4003540" cy="345638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spcAft>
                <a:spcPts val="600"/>
              </a:spcAft>
            </a:pPr>
            <a:r>
              <a:rPr lang="fr-FR" sz="1400" dirty="0" smtClean="0"/>
              <a:t>&gt;&gt; une rubrique dédiée à l’information sur la poursuite d’études et l’insertion professionnelle des étudiants  </a:t>
            </a:r>
            <a:br>
              <a:rPr lang="fr-FR" sz="1400" dirty="0" smtClean="0"/>
            </a:br>
            <a:r>
              <a:rPr lang="fr-FR" sz="1400" dirty="0" smtClean="0"/>
              <a:t/>
            </a:r>
            <a:br>
              <a:rPr lang="fr-FR" sz="1400" dirty="0" smtClean="0"/>
            </a:br>
            <a:r>
              <a:rPr lang="fr-FR" sz="1400" dirty="0" smtClean="0"/>
              <a:t>&gt;&gt; l’information sur la réussite (statistiques du SIES)</a:t>
            </a:r>
            <a:br>
              <a:rPr lang="fr-FR" sz="1400" dirty="0" smtClean="0"/>
            </a:br>
            <a:r>
              <a:rPr lang="fr-FR" sz="1400" dirty="0" smtClean="0"/>
              <a:t/>
            </a:r>
            <a:br>
              <a:rPr lang="fr-FR" sz="1400" dirty="0" smtClean="0"/>
            </a:br>
            <a:r>
              <a:rPr lang="fr-FR" sz="1400" dirty="0" smtClean="0"/>
              <a:t>&gt;&gt; </a:t>
            </a:r>
            <a:r>
              <a:rPr lang="fr-FR" sz="1400" dirty="0" smtClean="0">
                <a:solidFill>
                  <a:srgbClr val="FF0000"/>
                </a:solidFill>
              </a:rPr>
              <a:t>Nouveautés 2025 </a:t>
            </a:r>
            <a:r>
              <a:rPr lang="fr-FR" sz="1400" dirty="0" smtClean="0"/>
              <a:t>: </a:t>
            </a:r>
            <a:r>
              <a:rPr lang="fr-FR" sz="1400" dirty="0"/>
              <a:t> </a:t>
            </a:r>
            <a:r>
              <a:rPr lang="fr-FR" sz="1400" dirty="0" smtClean="0"/>
              <a:t>plus de </a:t>
            </a:r>
            <a:r>
              <a:rPr lang="fr-FR" sz="1400" dirty="0"/>
              <a:t>75 % des formations </a:t>
            </a:r>
            <a:r>
              <a:rPr lang="fr-FR" sz="1400" dirty="0" smtClean="0"/>
              <a:t>couvertes par les statistiques d’insertion</a:t>
            </a:r>
          </a:p>
          <a:p>
            <a:r>
              <a:rPr lang="fr-FR" sz="1300" b="0" dirty="0" smtClean="0"/>
              <a:t>-</a:t>
            </a:r>
            <a:r>
              <a:rPr lang="fr-FR" sz="1300" dirty="0" smtClean="0"/>
              <a:t> </a:t>
            </a:r>
            <a:r>
              <a:rPr lang="fr-FR" sz="1300" b="0" dirty="0" smtClean="0"/>
              <a:t>Licences générales</a:t>
            </a:r>
          </a:p>
          <a:p>
            <a:r>
              <a:rPr lang="fr-FR" sz="1300" b="0" dirty="0" smtClean="0"/>
              <a:t>- BTS agricoles</a:t>
            </a:r>
          </a:p>
          <a:p>
            <a:r>
              <a:rPr lang="fr-FR" sz="1300" b="0" dirty="0" smtClean="0"/>
              <a:t>- Écoles d’ingénieur, de commerce et de management</a:t>
            </a:r>
          </a:p>
          <a:p>
            <a:endParaRPr lang="fr-FR" sz="1400" b="0" dirty="0" smtClean="0"/>
          </a:p>
          <a:p>
            <a:r>
              <a:rPr lang="fr-FR" sz="1400" u="sng" dirty="0" smtClean="0"/>
              <a:t>A venir </a:t>
            </a:r>
            <a:r>
              <a:rPr lang="fr-FR" sz="1400" dirty="0" smtClean="0"/>
              <a:t>: des </a:t>
            </a:r>
            <a:r>
              <a:rPr lang="fr-FR" sz="1400" dirty="0"/>
              <a:t>données sur le salaire indicatif net/mois observé à l’échelle nationale un an après la sortie des </a:t>
            </a:r>
            <a:r>
              <a:rPr lang="fr-FR" sz="1400" dirty="0" smtClean="0"/>
              <a:t>études</a:t>
            </a:r>
            <a:endParaRPr lang="fr-FR" sz="1400" b="0" dirty="0"/>
          </a:p>
        </p:txBody>
      </p:sp>
      <p:pic>
        <p:nvPicPr>
          <p:cNvPr id="8" name="Image 7">
            <a:extLst>
              <a:ext uri="{FF2B5EF4-FFF2-40B4-BE49-F238E27FC236}">
                <a16:creationId xmlns:a16="http://schemas.microsoft.com/office/drawing/2014/main" xmlns="" id="{671369B3-31F5-DC5C-7C30-603B5D2665D8}"/>
              </a:ext>
            </a:extLst>
          </p:cNvPr>
          <p:cNvPicPr>
            <a:picLocks noChangeAspect="1"/>
          </p:cNvPicPr>
          <p:nvPr/>
        </p:nvPicPr>
        <p:blipFill rotWithShape="1">
          <a:blip r:embed="rId2"/>
          <a:srcRect b="7239"/>
          <a:stretch/>
        </p:blipFill>
        <p:spPr>
          <a:xfrm>
            <a:off x="386197" y="987574"/>
            <a:ext cx="3762460" cy="3456384"/>
          </a:xfrm>
          <a:prstGeom prst="rect">
            <a:avLst/>
          </a:prstGeom>
        </p:spPr>
      </p:pic>
      <p:pic>
        <p:nvPicPr>
          <p:cNvPr id="12" name="Image 11">
            <a:extLst>
              <a:ext uri="{FF2B5EF4-FFF2-40B4-BE49-F238E27FC236}">
                <a16:creationId xmlns:a16="http://schemas.microsoft.com/office/drawing/2014/main" xmlns="" id="{A7149D4F-4A71-4832-92ED-2CBA62E74A0D}"/>
              </a:ext>
            </a:extLst>
          </p:cNvPr>
          <p:cNvPicPr>
            <a:picLocks noChangeAspect="1"/>
          </p:cNvPicPr>
          <p:nvPr/>
        </p:nvPicPr>
        <p:blipFill rotWithShape="1">
          <a:blip r:embed="rId3"/>
          <a:srcRect b="71055"/>
          <a:stretch/>
        </p:blipFill>
        <p:spPr>
          <a:xfrm>
            <a:off x="2267427" y="3552170"/>
            <a:ext cx="1296144" cy="373439"/>
          </a:xfrm>
          <a:prstGeom prst="rect">
            <a:avLst/>
          </a:prstGeom>
        </p:spPr>
      </p:pic>
      <p:pic>
        <p:nvPicPr>
          <p:cNvPr id="13" name="Image 12">
            <a:extLst>
              <a:ext uri="{FF2B5EF4-FFF2-40B4-BE49-F238E27FC236}">
                <a16:creationId xmlns:a16="http://schemas.microsoft.com/office/drawing/2014/main" xmlns="" id="{D01714E7-196A-1B32-0195-0C49D8D16899}"/>
              </a:ext>
            </a:extLst>
          </p:cNvPr>
          <p:cNvPicPr>
            <a:picLocks noChangeAspect="1"/>
          </p:cNvPicPr>
          <p:nvPr/>
        </p:nvPicPr>
        <p:blipFill rotWithShape="1">
          <a:blip r:embed="rId3"/>
          <a:srcRect t="34649" b="10613"/>
          <a:stretch/>
        </p:blipFill>
        <p:spPr>
          <a:xfrm>
            <a:off x="2267427" y="3925609"/>
            <a:ext cx="1416158" cy="771590"/>
          </a:xfrm>
          <a:prstGeom prst="rect">
            <a:avLst/>
          </a:prstGeom>
        </p:spPr>
      </p:pic>
    </p:spTree>
    <p:extLst>
      <p:ext uri="{BB962C8B-B14F-4D97-AF65-F5344CB8AC3E}">
        <p14:creationId xmlns:p14="http://schemas.microsoft.com/office/powerpoint/2010/main" val="861717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400" dirty="0"/>
              <a:t>Consolider </a:t>
            </a:r>
            <a:r>
              <a:rPr lang="fr-FR" sz="2400" dirty="0" smtClean="0"/>
              <a:t>votre </a:t>
            </a:r>
            <a:r>
              <a:rPr lang="fr-FR" sz="2400" dirty="0"/>
              <a:t>projet d’orientation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25</a:t>
            </a:fld>
            <a:endParaRPr lang="fr-FR"/>
          </a:p>
        </p:txBody>
      </p:sp>
      <p:sp>
        <p:nvSpPr>
          <p:cNvPr id="8" name="ZoneTexte 7"/>
          <p:cNvSpPr txBox="1"/>
          <p:nvPr/>
        </p:nvSpPr>
        <p:spPr>
          <a:xfrm>
            <a:off x="1043609" y="3301213"/>
            <a:ext cx="6840760" cy="1421928"/>
          </a:xfrm>
          <a:prstGeom prst="rect">
            <a:avLst/>
          </a:prstGeom>
          <a:noFill/>
        </p:spPr>
        <p:txBody>
          <a:bodyPr wrap="square" rtlCol="0">
            <a:spAutoFit/>
          </a:bodyPr>
          <a:lstStyle/>
          <a:p>
            <a:pPr marL="177800" lvl="0" indent="-177800" fontAlgn="base">
              <a:spcBef>
                <a:spcPct val="20000"/>
              </a:spcBef>
              <a:spcAft>
                <a:spcPct val="0"/>
              </a:spcAft>
              <a:buSzPct val="100000"/>
              <a:buBlip>
                <a:blip r:embed="rId2"/>
              </a:buBlip>
            </a:pPr>
            <a:r>
              <a:rPr lang="fr-FR" altLang="fr-FR" sz="1600" b="1" dirty="0"/>
              <a:t> à prendre en compte par le lycéen et sa famille pour réfléchir sur son projet de poursuite d’études et formuler des vœux </a:t>
            </a:r>
          </a:p>
          <a:p>
            <a:pPr lvl="0" fontAlgn="base">
              <a:spcBef>
                <a:spcPct val="20000"/>
              </a:spcBef>
              <a:spcAft>
                <a:spcPct val="0"/>
              </a:spcAft>
              <a:buSzPct val="100000"/>
            </a:pPr>
            <a:endParaRPr lang="fr-FR" altLang="fr-FR" sz="1600" b="1" dirty="0"/>
          </a:p>
          <a:p>
            <a:pPr marL="177800" lvl="0" indent="-177800" fontAlgn="base">
              <a:spcBef>
                <a:spcPct val="20000"/>
              </a:spcBef>
              <a:spcAft>
                <a:spcPct val="0"/>
              </a:spcAft>
              <a:buSzPct val="100000"/>
              <a:buBlip>
                <a:blip r:embed="rId2"/>
              </a:buBlip>
            </a:pPr>
            <a:r>
              <a:rPr lang="fr-FR" altLang="fr-FR" sz="1600" b="1" dirty="0" smtClean="0"/>
              <a:t>pour </a:t>
            </a:r>
            <a:r>
              <a:rPr lang="fr-FR" altLang="fr-FR" sz="1600" b="1" dirty="0"/>
              <a:t>discuter avec les professeurs, professeurs principaux et les psychologues de l’Education nationale </a:t>
            </a:r>
          </a:p>
        </p:txBody>
      </p:sp>
      <p:sp>
        <p:nvSpPr>
          <p:cNvPr id="9" name="Flèche vers le bas 8"/>
          <p:cNvSpPr/>
          <p:nvPr/>
        </p:nvSpPr>
        <p:spPr>
          <a:xfrm>
            <a:off x="4139992" y="2826834"/>
            <a:ext cx="360000" cy="464996"/>
          </a:xfrm>
          <a:prstGeom prst="downArrow">
            <a:avLst/>
          </a:prstGeom>
          <a:solidFill>
            <a:srgbClr val="3D566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à coins arrondis 2"/>
          <p:cNvSpPr/>
          <p:nvPr/>
        </p:nvSpPr>
        <p:spPr>
          <a:xfrm>
            <a:off x="1331640" y="1440919"/>
            <a:ext cx="6336704" cy="1313432"/>
          </a:xfrm>
          <a:prstGeom prst="roundRect">
            <a:avLst/>
          </a:prstGeom>
          <a:solidFill>
            <a:srgbClr val="FFCA00"/>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spcBef>
                <a:spcPts val="0"/>
              </a:spcBef>
              <a:spcAft>
                <a:spcPts val="0"/>
              </a:spcAft>
              <a:defRPr/>
            </a:pPr>
            <a:r>
              <a:rPr lang="fr-FR" sz="1400" b="1" dirty="0" smtClean="0">
                <a:solidFill>
                  <a:schemeClr val="tx1"/>
                </a:solidFill>
              </a:rPr>
              <a:t>Modalités et critères d’analyse des candidatures, </a:t>
            </a:r>
            <a:r>
              <a:rPr lang="fr-FR" sz="1400" b="1" dirty="0">
                <a:solidFill>
                  <a:schemeClr val="tx1"/>
                </a:solidFill>
              </a:rPr>
              <a:t>taux d’accès</a:t>
            </a:r>
            <a:r>
              <a:rPr lang="fr-FR" sz="1400" b="1" dirty="0" smtClean="0">
                <a:solidFill>
                  <a:schemeClr val="tx1"/>
                </a:solidFill>
              </a:rPr>
              <a:t>, profil des lycéens ayant reçu une proposition ou des admis selon leur bac, leur choix de parcours au lycée, leur moyenne générale, les frais de scolarité, débouchés et taux d’insertion dans l’emploi </a:t>
            </a:r>
            <a:r>
              <a:rPr lang="fr-FR" sz="1400" b="1" dirty="0">
                <a:solidFill>
                  <a:schemeClr val="tx1"/>
                </a:solidFill>
              </a:rPr>
              <a:t>… </a:t>
            </a:r>
          </a:p>
          <a:p>
            <a:pPr algn="ctr" fontAlgn="auto">
              <a:spcBef>
                <a:spcPts val="0"/>
              </a:spcBef>
              <a:spcAft>
                <a:spcPts val="0"/>
              </a:spcAft>
              <a:defRPr/>
            </a:pPr>
            <a:endParaRPr lang="fr-FR" sz="900" b="1" cap="all" dirty="0">
              <a:solidFill>
                <a:schemeClr val="tx1"/>
              </a:solidFill>
            </a:endParaRPr>
          </a:p>
          <a:p>
            <a:pPr algn="ctr" fontAlgn="auto">
              <a:spcBef>
                <a:spcPts val="0"/>
              </a:spcBef>
              <a:spcAft>
                <a:spcPts val="0"/>
              </a:spcAft>
              <a:defRPr/>
            </a:pPr>
            <a:r>
              <a:rPr lang="fr-FR" sz="1400" b="1" cap="all" dirty="0">
                <a:solidFill>
                  <a:schemeClr val="tx1"/>
                </a:solidFill>
              </a:rPr>
              <a:t>ces données sont essentielles </a:t>
            </a:r>
          </a:p>
        </p:txBody>
      </p:sp>
      <p:sp>
        <p:nvSpPr>
          <p:cNvPr id="7" name="Rectangle à coins arrondis 6"/>
          <p:cNvSpPr/>
          <p:nvPr/>
        </p:nvSpPr>
        <p:spPr>
          <a:xfrm>
            <a:off x="3969026" y="87534"/>
            <a:ext cx="4883427"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Eléments à prendre en compte dans son choix </a:t>
            </a:r>
            <a:endParaRPr lang="fr-FR" sz="1400" b="1" kern="0" dirty="0">
              <a:solidFill>
                <a:srgbClr val="000091"/>
              </a:solidFill>
              <a:latin typeface="Arial"/>
            </a:endParaRPr>
          </a:p>
        </p:txBody>
      </p:sp>
    </p:spTree>
    <p:extLst>
      <p:ext uri="{BB962C8B-B14F-4D97-AF65-F5344CB8AC3E}">
        <p14:creationId xmlns:p14="http://schemas.microsoft.com/office/powerpoint/2010/main" val="6522471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733122C9-A0B9-462F-8757-0847AD287B63}" type="slidenum">
              <a:rPr lang="fr-FR" smtClean="0"/>
              <a:pPr/>
              <a:t>26</a:t>
            </a:fld>
            <a:endParaRPr lang="fr-FR"/>
          </a:p>
        </p:txBody>
      </p:sp>
      <p:sp>
        <p:nvSpPr>
          <p:cNvPr id="7" name="ZoneTexte 6"/>
          <p:cNvSpPr txBox="1"/>
          <p:nvPr/>
        </p:nvSpPr>
        <p:spPr>
          <a:xfrm>
            <a:off x="351848" y="3795886"/>
            <a:ext cx="8756656" cy="954107"/>
          </a:xfrm>
          <a:prstGeom prst="rect">
            <a:avLst/>
          </a:prstGeom>
          <a:noFill/>
        </p:spPr>
        <p:txBody>
          <a:bodyPr wrap="square" rtlCol="0">
            <a:spAutoFit/>
          </a:bodyPr>
          <a:lstStyle/>
          <a:p>
            <a:r>
              <a:rPr lang="fr-FR" sz="2800" b="1" dirty="0">
                <a:solidFill>
                  <a:schemeClr val="tx2"/>
                </a:solidFill>
              </a:rPr>
              <a:t>Etape 2 : s’inscrire, formuler ses vœux et finaliser son dossier </a:t>
            </a:r>
          </a:p>
        </p:txBody>
      </p:sp>
      <p:pic>
        <p:nvPicPr>
          <p:cNvPr id="3" name="Espace réservé pour une image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577" b="8577"/>
          <a:stretch>
            <a:fillRect/>
          </a:stretch>
        </p:blipFill>
        <p:spPr>
          <a:xfrm>
            <a:off x="1273082" y="791225"/>
            <a:ext cx="6908254" cy="3004661"/>
          </a:xfrm>
        </p:spPr>
      </p:pic>
    </p:spTree>
    <p:extLst>
      <p:ext uri="{BB962C8B-B14F-4D97-AF65-F5344CB8AC3E}">
        <p14:creationId xmlns:p14="http://schemas.microsoft.com/office/powerpoint/2010/main" val="10486465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3EA4F1D0-C459-40F7-A30E-A27AAD6826B6}" type="datetime1">
              <a:rPr lang="fr-FR" cap="all" smtClean="0"/>
              <a:t>16/01/2025</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27</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758122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2200" dirty="0"/>
              <a:t>S’inscrire sur Parcoursup </a:t>
            </a:r>
          </a:p>
        </p:txBody>
      </p:sp>
      <p:sp>
        <p:nvSpPr>
          <p:cNvPr id="3" name="Espace réservé du contenu 2"/>
          <p:cNvSpPr>
            <a:spLocks noGrp="1"/>
          </p:cNvSpPr>
          <p:nvPr>
            <p:ph sz="quarter" idx="4294967295"/>
          </p:nvPr>
        </p:nvSpPr>
        <p:spPr>
          <a:xfrm>
            <a:off x="467542" y="1419622"/>
            <a:ext cx="8208914" cy="3327300"/>
          </a:xfrm>
        </p:spPr>
        <p:txBody>
          <a:bodyPr/>
          <a:lstStyle/>
          <a:p>
            <a:pPr algn="just"/>
            <a:r>
              <a:rPr lang="fr-FR" sz="1400" b="1" dirty="0" smtClean="0">
                <a:solidFill>
                  <a:schemeClr val="bg1"/>
                </a:solidFill>
                <a:highlight>
                  <a:srgbClr val="0000FF"/>
                </a:highlight>
              </a:rPr>
              <a:t>Les lycéens doivent d’abord se créer un compte Parcoursup: </a:t>
            </a:r>
            <a:r>
              <a:rPr lang="fr-FR" sz="1400" dirty="0" smtClean="0">
                <a:solidFill>
                  <a:schemeClr val="bg1"/>
                </a:solidFill>
              </a:rPr>
              <a:t> </a:t>
            </a:r>
            <a:r>
              <a:rPr lang="fr-FR" sz="1200" dirty="0">
                <a:solidFill>
                  <a:schemeClr val="accent1"/>
                </a:solidFill>
              </a:rPr>
              <a:t>en utilisant une adresse valide et régulièrement utilisée et un mot de </a:t>
            </a:r>
            <a:r>
              <a:rPr lang="fr-FR" sz="1200" dirty="0" smtClean="0">
                <a:solidFill>
                  <a:schemeClr val="accent1"/>
                </a:solidFill>
              </a:rPr>
              <a:t>passe ; si </a:t>
            </a:r>
            <a:r>
              <a:rPr lang="fr-FR" sz="1200" dirty="0">
                <a:solidFill>
                  <a:schemeClr val="accent1"/>
                </a:solidFill>
              </a:rPr>
              <a:t>vous êtes lycéen, vous devez créer votre compte Parcoursup en utilisant l'adresse mail que vous avez transmise à votre lycée, En cas de doute contactez la scolarité de votre établissement.</a:t>
            </a:r>
          </a:p>
          <a:p>
            <a:pPr algn="just">
              <a:spcAft>
                <a:spcPts val="0"/>
              </a:spcAft>
            </a:pPr>
            <a:r>
              <a:rPr lang="fr-FR" sz="1300" b="1" dirty="0" smtClean="0">
                <a:solidFill>
                  <a:schemeClr val="bg1"/>
                </a:solidFill>
                <a:highlight>
                  <a:srgbClr val="0000FF"/>
                </a:highlight>
              </a:rPr>
              <a:t>Une fois le </a:t>
            </a:r>
            <a:r>
              <a:rPr lang="fr-FR" sz="1300" b="1" dirty="0">
                <a:solidFill>
                  <a:schemeClr val="bg1"/>
                </a:solidFill>
                <a:highlight>
                  <a:srgbClr val="0000FF"/>
                </a:highlight>
              </a:rPr>
              <a:t>compte créé, </a:t>
            </a:r>
            <a:r>
              <a:rPr lang="fr-FR" sz="1300" b="1" dirty="0" smtClean="0">
                <a:solidFill>
                  <a:schemeClr val="bg1"/>
                </a:solidFill>
                <a:highlight>
                  <a:srgbClr val="0000FF"/>
                </a:highlight>
              </a:rPr>
              <a:t>les lycéens se connectent </a:t>
            </a:r>
            <a:r>
              <a:rPr lang="fr-FR" sz="1300" b="1" dirty="0">
                <a:solidFill>
                  <a:schemeClr val="bg1"/>
                </a:solidFill>
                <a:highlight>
                  <a:srgbClr val="0000FF"/>
                </a:highlight>
              </a:rPr>
              <a:t>pour commencer </a:t>
            </a:r>
            <a:r>
              <a:rPr lang="fr-FR" sz="1300" b="1" dirty="0" smtClean="0">
                <a:solidFill>
                  <a:schemeClr val="bg1"/>
                </a:solidFill>
                <a:highlight>
                  <a:srgbClr val="0000FF"/>
                </a:highlight>
              </a:rPr>
              <a:t>la création </a:t>
            </a:r>
            <a:r>
              <a:rPr lang="fr-FR" sz="1300" b="1" dirty="0">
                <a:solidFill>
                  <a:schemeClr val="bg1"/>
                </a:solidFill>
                <a:highlight>
                  <a:srgbClr val="0000FF"/>
                </a:highlight>
              </a:rPr>
              <a:t>de votre dossier </a:t>
            </a:r>
            <a:r>
              <a:rPr lang="fr-FR" sz="1300" b="1" dirty="0" smtClean="0">
                <a:solidFill>
                  <a:schemeClr val="bg1"/>
                </a:solidFill>
                <a:highlight>
                  <a:srgbClr val="0000FF"/>
                </a:highlight>
              </a:rPr>
              <a:t>candidat aurez ; vous aurez besoin de renseigner votre INE</a:t>
            </a:r>
            <a:r>
              <a:rPr lang="fr-FR" sz="1300" b="1" dirty="0" smtClean="0">
                <a:solidFill>
                  <a:srgbClr val="3D566E"/>
                </a:solidFill>
              </a:rPr>
              <a:t> </a:t>
            </a:r>
            <a:r>
              <a:rPr lang="fr-FR" sz="1300" dirty="0">
                <a:solidFill>
                  <a:schemeClr val="accent1"/>
                </a:solidFill>
              </a:rPr>
              <a:t>(identifiant national élève </a:t>
            </a:r>
            <a:r>
              <a:rPr lang="fr-FR" sz="1300" dirty="0" smtClean="0">
                <a:solidFill>
                  <a:schemeClr val="accent1"/>
                </a:solidFill>
              </a:rPr>
              <a:t>pour tous les lycéens). Il est présent sur </a:t>
            </a:r>
            <a:r>
              <a:rPr lang="fr-FR" sz="1300" dirty="0">
                <a:solidFill>
                  <a:schemeClr val="accent1"/>
                </a:solidFill>
              </a:rPr>
              <a:t>les bulletins scolaires ou le relevé de notes des épreuves </a:t>
            </a:r>
            <a:r>
              <a:rPr lang="fr-FR" sz="1300" dirty="0" smtClean="0">
                <a:solidFill>
                  <a:schemeClr val="accent1"/>
                </a:solidFill>
              </a:rPr>
              <a:t>du baccalauréat.</a:t>
            </a:r>
            <a:endParaRPr lang="fr-FR" sz="1300" dirty="0">
              <a:solidFill>
                <a:schemeClr val="accent1"/>
              </a:solidFill>
            </a:endParaRPr>
          </a:p>
          <a:p>
            <a:pPr lvl="0" algn="just" defTabSz="457200">
              <a:spcBef>
                <a:spcPts val="600"/>
              </a:spcBef>
              <a:spcAft>
                <a:spcPts val="600"/>
              </a:spcAft>
              <a:buClr>
                <a:srgbClr val="FF0000"/>
              </a:buClr>
              <a:buSzPct val="100000"/>
            </a:pPr>
            <a:r>
              <a:rPr lang="fr-FR" sz="1300" b="1" dirty="0">
                <a:solidFill>
                  <a:schemeClr val="accent1"/>
                </a:solidFill>
              </a:rPr>
              <a:t>Pour les lycées français à l’étranger </a:t>
            </a:r>
            <a:r>
              <a:rPr lang="fr-FR" sz="1300" dirty="0">
                <a:solidFill>
                  <a:schemeClr val="accent1"/>
                </a:solidFill>
              </a:rPr>
              <a:t>: l’établissement fournit l’identifiant pour créer son </a:t>
            </a:r>
            <a:r>
              <a:rPr lang="fr-FR" sz="1300" dirty="0" smtClean="0">
                <a:solidFill>
                  <a:schemeClr val="accent1"/>
                </a:solidFill>
              </a:rPr>
              <a:t>dossier candidat. </a:t>
            </a:r>
            <a:r>
              <a:rPr lang="fr-FR" sz="1300" dirty="0">
                <a:solidFill>
                  <a:schemeClr val="accent1"/>
                </a:solidFill>
              </a:rPr>
              <a:t>Cet </a:t>
            </a:r>
            <a:r>
              <a:rPr lang="fr-FR" sz="1300" b="1" u="sng" dirty="0">
                <a:solidFill>
                  <a:schemeClr val="tx2">
                    <a:lumMod val="75000"/>
                  </a:schemeClr>
                </a:solidFill>
              </a:rPr>
              <a:t>identifiant</a:t>
            </a:r>
            <a:r>
              <a:rPr lang="fr-FR" sz="1300" dirty="0">
                <a:solidFill>
                  <a:schemeClr val="accent1"/>
                </a:solidFill>
              </a:rPr>
              <a:t> correspond au </a:t>
            </a:r>
            <a:r>
              <a:rPr lang="fr-FR" sz="1300" b="1" u="sng" dirty="0">
                <a:solidFill>
                  <a:schemeClr val="tx2">
                    <a:lumMod val="75000"/>
                  </a:schemeClr>
                </a:solidFill>
              </a:rPr>
              <a:t>numéro cyclades </a:t>
            </a:r>
            <a:r>
              <a:rPr lang="fr-FR" sz="1300" dirty="0">
                <a:solidFill>
                  <a:schemeClr val="accent1"/>
                </a:solidFill>
              </a:rPr>
              <a:t>(numéro d’inscription au bac)</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28</a:t>
            </a:fld>
            <a:endParaRPr lang="fr-FR"/>
          </a:p>
        </p:txBody>
      </p:sp>
      <p:sp>
        <p:nvSpPr>
          <p:cNvPr id="4" name="Rectangle à coins arrondis 6">
            <a:extLst>
              <a:ext uri="{FF2B5EF4-FFF2-40B4-BE49-F238E27FC236}">
                <a16:creationId xmlns:a16="http://schemas.microsoft.com/office/drawing/2014/main" xmlns="" id="{E56E5DD1-54B1-42E8-B0C1-E07FC118E1D7}"/>
              </a:ext>
            </a:extLst>
          </p:cNvPr>
          <p:cNvSpPr/>
          <p:nvPr/>
        </p:nvSpPr>
        <p:spPr>
          <a:xfrm>
            <a:off x="6115795" y="195486"/>
            <a:ext cx="2555093" cy="344514"/>
          </a:xfrm>
          <a:prstGeom prst="roundRect">
            <a:avLst/>
          </a:prstGeom>
          <a:solidFill>
            <a:srgbClr val="ED7454">
              <a:alpha val="69804"/>
            </a:srgb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À partir du 15 janvier 2025</a:t>
            </a:r>
          </a:p>
        </p:txBody>
      </p:sp>
      <p:sp>
        <p:nvSpPr>
          <p:cNvPr id="5" name="Rectangle à coins arrondis 4"/>
          <p:cNvSpPr/>
          <p:nvPr/>
        </p:nvSpPr>
        <p:spPr>
          <a:xfrm>
            <a:off x="487365" y="3751306"/>
            <a:ext cx="8288279" cy="914400"/>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300" b="1" i="1" dirty="0">
                <a:solidFill>
                  <a:schemeClr val="bg1"/>
                </a:solidFill>
              </a:rPr>
              <a:t>Conseil aux parents ou tuteurs légaux </a:t>
            </a:r>
            <a:r>
              <a:rPr lang="fr-FR" sz="1300" b="1" dirty="0">
                <a:solidFill>
                  <a:schemeClr val="bg1"/>
                </a:solidFill>
              </a:rPr>
              <a:t>: </a:t>
            </a:r>
            <a:r>
              <a:rPr lang="fr-FR" sz="1300" dirty="0">
                <a:solidFill>
                  <a:schemeClr val="bg1"/>
                </a:solidFill>
              </a:rPr>
              <a:t>vous pouvez également renseigner votre email et numéro de portable dans le dossier de votre enfant pour recevoir messages et alertes Parcoursup. Vous pourrez également recevoir de la part des formations qui organisent des épreuves écrites/orales le rappel des échéances à respecter</a:t>
            </a:r>
          </a:p>
        </p:txBody>
      </p:sp>
      <p:sp>
        <p:nvSpPr>
          <p:cNvPr id="8" name="Rectangle à coins arrondis 7"/>
          <p:cNvSpPr/>
          <p:nvPr/>
        </p:nvSpPr>
        <p:spPr>
          <a:xfrm>
            <a:off x="487365" y="3252704"/>
            <a:ext cx="8278972" cy="394994"/>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defTabSz="457200">
              <a:lnSpc>
                <a:spcPct val="90000"/>
              </a:lnSpc>
              <a:buSzPct val="100000"/>
            </a:pPr>
            <a:r>
              <a:rPr lang="fr-FR" sz="1300" b="1" i="1" dirty="0">
                <a:solidFill>
                  <a:schemeClr val="bg1"/>
                </a:solidFill>
              </a:rPr>
              <a:t>Important : renseignez un numéro de portable pour recevoir les alertes envoyées par la plateforme. </a:t>
            </a:r>
          </a:p>
        </p:txBody>
      </p:sp>
    </p:spTree>
    <p:extLst>
      <p:ext uri="{BB962C8B-B14F-4D97-AF65-F5344CB8AC3E}">
        <p14:creationId xmlns:p14="http://schemas.microsoft.com/office/powerpoint/2010/main" val="2877703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200" dirty="0"/>
              <a:t>Formuler </a:t>
            </a:r>
            <a:r>
              <a:rPr lang="fr-FR" sz="2200" dirty="0" smtClean="0"/>
              <a:t>librement vos </a:t>
            </a:r>
            <a:r>
              <a:rPr lang="fr-FR" sz="2200" dirty="0"/>
              <a:t>vœux sur Parcoursup </a:t>
            </a:r>
          </a:p>
        </p:txBody>
      </p:sp>
      <p:sp>
        <p:nvSpPr>
          <p:cNvPr id="3" name="Espace réservé du contenu 2"/>
          <p:cNvSpPr>
            <a:spLocks noGrp="1"/>
          </p:cNvSpPr>
          <p:nvPr>
            <p:ph sz="quarter" idx="4294967295"/>
          </p:nvPr>
        </p:nvSpPr>
        <p:spPr>
          <a:xfrm>
            <a:off x="343845" y="1201269"/>
            <a:ext cx="8422491" cy="2788415"/>
          </a:xfrm>
        </p:spPr>
        <p:txBody>
          <a:bodyPr/>
          <a:lstStyle/>
          <a:p>
            <a:pPr defTabSz="457200">
              <a:spcBef>
                <a:spcPts val="600"/>
              </a:spcBef>
              <a:spcAft>
                <a:spcPts val="600"/>
              </a:spcAft>
              <a:buClr>
                <a:srgbClr val="FF0000"/>
              </a:buClr>
              <a:buSzPct val="100000"/>
              <a:defRPr/>
            </a:pPr>
            <a:endParaRPr lang="fr-FR" sz="900" b="1" dirty="0" smtClean="0">
              <a:solidFill>
                <a:schemeClr val="tx1"/>
              </a:solidFill>
            </a:endParaRPr>
          </a:p>
          <a:p>
            <a:pPr algn="just" defTabSz="457200">
              <a:spcAft>
                <a:spcPts val="600"/>
              </a:spcAft>
              <a:buClr>
                <a:srgbClr val="FF0000"/>
              </a:buClr>
              <a:buSzPct val="100000"/>
              <a:defRPr/>
            </a:pPr>
            <a:r>
              <a:rPr lang="fr-FR" sz="1800" b="1" dirty="0" smtClean="0">
                <a:solidFill>
                  <a:schemeClr val="tx1"/>
                </a:solidFill>
              </a:rPr>
              <a:t>&gt;</a:t>
            </a:r>
            <a:r>
              <a:rPr lang="fr-FR" sz="1800" b="1" dirty="0" smtClean="0">
                <a:solidFill>
                  <a:srgbClr val="EC130E"/>
                </a:solidFill>
              </a:rPr>
              <a:t> </a:t>
            </a:r>
            <a:r>
              <a:rPr lang="fr-FR" sz="1300" b="1" dirty="0">
                <a:solidFill>
                  <a:schemeClr val="bg1"/>
                </a:solidFill>
                <a:highlight>
                  <a:srgbClr val="0000FF"/>
                </a:highlight>
              </a:rPr>
              <a:t>Jusqu’à 10 vœux et 10 vœux supplémentaires pour des formations en apprentissage </a:t>
            </a:r>
          </a:p>
          <a:p>
            <a:pPr lvl="0" algn="just" defTabSz="457200">
              <a:spcBef>
                <a:spcPts val="600"/>
              </a:spcBef>
              <a:spcAft>
                <a:spcPts val="600"/>
              </a:spcAft>
              <a:buClr>
                <a:srgbClr val="FF0000"/>
              </a:buClr>
              <a:buSzPct val="100000"/>
              <a:defRPr/>
            </a:pPr>
            <a:r>
              <a:rPr lang="fr-FR" sz="1300" b="1" dirty="0" smtClean="0">
                <a:solidFill>
                  <a:schemeClr val="tx1"/>
                </a:solidFill>
              </a:rPr>
              <a:t>&gt; </a:t>
            </a:r>
            <a:r>
              <a:rPr lang="fr-FR" sz="1300" dirty="0">
                <a:solidFill>
                  <a:schemeClr val="tx1"/>
                </a:solidFill>
              </a:rPr>
              <a:t>Pour des </a:t>
            </a:r>
            <a:r>
              <a:rPr lang="fr-FR" sz="1300" b="1" dirty="0"/>
              <a:t>formations sélectives </a:t>
            </a:r>
            <a:r>
              <a:rPr lang="fr-FR" sz="1300" dirty="0">
                <a:solidFill>
                  <a:schemeClr val="tx1"/>
                </a:solidFill>
              </a:rPr>
              <a:t>(Classes prépa, STS, IUT, écoles, IFSI, </a:t>
            </a:r>
            <a:r>
              <a:rPr lang="fr-FR" sz="1300" dirty="0" smtClean="0">
                <a:solidFill>
                  <a:schemeClr val="tx1"/>
                </a:solidFill>
              </a:rPr>
              <a:t>IEP, etc.) </a:t>
            </a:r>
            <a:r>
              <a:rPr lang="fr-FR" sz="1300" dirty="0">
                <a:solidFill>
                  <a:schemeClr val="tx1"/>
                </a:solidFill>
              </a:rPr>
              <a:t>et </a:t>
            </a:r>
            <a:r>
              <a:rPr lang="fr-FR" sz="1300" b="1" dirty="0"/>
              <a:t>non sélectives </a:t>
            </a:r>
            <a:r>
              <a:rPr lang="fr-FR" sz="1300" dirty="0">
                <a:solidFill>
                  <a:schemeClr val="tx1"/>
                </a:solidFill>
              </a:rPr>
              <a:t>(licences, </a:t>
            </a:r>
            <a:r>
              <a:rPr lang="fr-FR" sz="1300" dirty="0" smtClean="0">
                <a:solidFill>
                  <a:schemeClr val="tx1"/>
                </a:solidFill>
              </a:rPr>
              <a:t>PPPE ou PASS</a:t>
            </a:r>
            <a:r>
              <a:rPr lang="fr-FR" sz="1300" dirty="0">
                <a:solidFill>
                  <a:schemeClr val="tx1"/>
                </a:solidFill>
              </a:rPr>
              <a:t>)</a:t>
            </a:r>
            <a:endParaRPr lang="fr-FR" sz="1300" b="1" dirty="0">
              <a:solidFill>
                <a:schemeClr val="tx1"/>
              </a:solidFill>
            </a:endParaRPr>
          </a:p>
          <a:p>
            <a:pPr lvl="0" algn="just" defTabSz="457200">
              <a:spcBef>
                <a:spcPts val="600"/>
              </a:spcBef>
              <a:spcAft>
                <a:spcPts val="600"/>
              </a:spcAft>
              <a:buClr>
                <a:srgbClr val="FF0000"/>
              </a:buClr>
              <a:buSzPct val="100000"/>
              <a:defRPr/>
            </a:pPr>
            <a:r>
              <a:rPr lang="fr-FR" sz="1300" b="1" dirty="0">
                <a:solidFill>
                  <a:schemeClr val="tx1"/>
                </a:solidFill>
              </a:rPr>
              <a:t>&gt; </a:t>
            </a:r>
            <a:r>
              <a:rPr lang="fr-FR" sz="1300" b="1" u="sng" dirty="0" smtClean="0"/>
              <a:t>Lorsque la formation l’a demandé</a:t>
            </a:r>
            <a:r>
              <a:rPr lang="fr-FR" sz="1300" b="1" dirty="0" smtClean="0"/>
              <a:t>, le vœu doit être expressément motivé </a:t>
            </a:r>
            <a:r>
              <a:rPr lang="fr-FR" sz="1300" dirty="0" smtClean="0">
                <a:solidFill>
                  <a:schemeClr val="tx1"/>
                </a:solidFill>
              </a:rPr>
              <a:t>: </a:t>
            </a:r>
            <a:r>
              <a:rPr lang="fr-FR" sz="1300" dirty="0">
                <a:solidFill>
                  <a:schemeClr val="tx1"/>
                </a:solidFill>
              </a:rPr>
              <a:t>en quelques lignes, le lycéen explique ce qui motive </a:t>
            </a:r>
            <a:r>
              <a:rPr lang="fr-FR" sz="1300" dirty="0" smtClean="0">
                <a:solidFill>
                  <a:schemeClr val="tx1"/>
                </a:solidFill>
              </a:rPr>
              <a:t>son vœu. </a:t>
            </a:r>
            <a:r>
              <a:rPr lang="fr-FR" sz="1300" dirty="0">
                <a:solidFill>
                  <a:schemeClr val="tx1"/>
                </a:solidFill>
              </a:rPr>
              <a:t>Il est accompagné par son professeur principal</a:t>
            </a:r>
          </a:p>
          <a:p>
            <a:pPr lvl="0" algn="just" defTabSz="457200">
              <a:spcBef>
                <a:spcPts val="600"/>
              </a:spcBef>
              <a:spcAft>
                <a:spcPts val="600"/>
              </a:spcAft>
              <a:buClr>
                <a:srgbClr val="FF0000"/>
              </a:buClr>
              <a:buSzPct val="100000"/>
              <a:defRPr/>
            </a:pPr>
            <a:r>
              <a:rPr lang="fr-FR" sz="1300" b="1" dirty="0" smtClean="0">
                <a:solidFill>
                  <a:schemeClr val="tx1"/>
                </a:solidFill>
              </a:rPr>
              <a:t>&gt; </a:t>
            </a:r>
            <a:r>
              <a:rPr lang="fr-FR" sz="1300" b="1" dirty="0" smtClean="0"/>
              <a:t>Des </a:t>
            </a:r>
            <a:r>
              <a:rPr lang="fr-FR" sz="1300" b="1" dirty="0"/>
              <a:t>vœux </a:t>
            </a:r>
            <a:r>
              <a:rPr lang="fr-FR" sz="1300" b="1" dirty="0" smtClean="0"/>
              <a:t>qui n’ont pas besoin d’être classés </a:t>
            </a:r>
            <a:r>
              <a:rPr lang="fr-FR" sz="1300" dirty="0">
                <a:solidFill>
                  <a:schemeClr val="tx1"/>
                </a:solidFill>
              </a:rPr>
              <a:t>: aucune </a:t>
            </a:r>
            <a:r>
              <a:rPr lang="fr-FR" sz="1300" dirty="0" smtClean="0">
                <a:solidFill>
                  <a:schemeClr val="tx1"/>
                </a:solidFill>
              </a:rPr>
              <a:t>hiérarchisation pour </a:t>
            </a:r>
            <a:r>
              <a:rPr lang="fr-FR" sz="1300" dirty="0">
                <a:solidFill>
                  <a:schemeClr val="tx1"/>
                </a:solidFill>
              </a:rPr>
              <a:t>éviter toute </a:t>
            </a:r>
            <a:r>
              <a:rPr lang="fr-FR" sz="1300" dirty="0" smtClean="0">
                <a:solidFill>
                  <a:schemeClr val="tx1"/>
                </a:solidFill>
              </a:rPr>
              <a:t>autocensure</a:t>
            </a:r>
          </a:p>
          <a:p>
            <a:pPr algn="just" defTabSz="457200">
              <a:spcBef>
                <a:spcPts val="600"/>
              </a:spcBef>
              <a:spcAft>
                <a:spcPts val="600"/>
              </a:spcAft>
              <a:buClr>
                <a:srgbClr val="FF0000"/>
              </a:buClr>
              <a:buSzPct val="100000"/>
              <a:defRPr/>
            </a:pPr>
            <a:r>
              <a:rPr lang="fr-FR" sz="1300" b="1" dirty="0">
                <a:solidFill>
                  <a:schemeClr val="tx1"/>
                </a:solidFill>
              </a:rPr>
              <a:t>&gt; </a:t>
            </a:r>
            <a:r>
              <a:rPr lang="fr-FR" sz="1300" b="1" dirty="0" smtClean="0"/>
              <a:t>La date de formulation des vœux n’est pas prise en compte </a:t>
            </a:r>
            <a:r>
              <a:rPr lang="fr-FR" sz="1300" dirty="0">
                <a:solidFill>
                  <a:schemeClr val="tx1"/>
                </a:solidFill>
              </a:rPr>
              <a:t>pour l’examen du dossier</a:t>
            </a:r>
          </a:p>
          <a:p>
            <a:pPr lvl="0" algn="just" defTabSz="457200">
              <a:spcBef>
                <a:spcPts val="600"/>
              </a:spcBef>
              <a:spcAft>
                <a:spcPts val="600"/>
              </a:spcAft>
              <a:buClr>
                <a:srgbClr val="FF0000"/>
              </a:buClr>
              <a:buSzPct val="100000"/>
              <a:defRPr/>
            </a:pPr>
            <a:r>
              <a:rPr lang="fr-FR" sz="1400" b="1" dirty="0" smtClean="0">
                <a:solidFill>
                  <a:schemeClr val="tx1"/>
                </a:solidFill>
              </a:rPr>
              <a:t>&gt; </a:t>
            </a:r>
            <a:r>
              <a:rPr lang="fr-FR" sz="1400" b="1" dirty="0"/>
              <a:t>Des vœux qui ne sont connus que de vous </a:t>
            </a:r>
            <a:r>
              <a:rPr lang="fr-FR" sz="1400" dirty="0" smtClean="0">
                <a:solidFill>
                  <a:schemeClr val="tx1"/>
                </a:solidFill>
              </a:rPr>
              <a:t>: la formation ne connait que le vœu qui la concerne </a:t>
            </a:r>
            <a:endParaRPr lang="fr-FR" sz="1400" dirty="0">
              <a:solidFill>
                <a:schemeClr val="tx1"/>
              </a:solidFill>
            </a:endParaRPr>
          </a:p>
          <a:p>
            <a:pPr lvl="0" defTabSz="457200">
              <a:spcBef>
                <a:spcPct val="20000"/>
              </a:spcBef>
              <a:spcAft>
                <a:spcPts val="0"/>
              </a:spcAft>
              <a:buClr>
                <a:srgbClr val="FF0000"/>
              </a:buClr>
              <a:buSzPct val="100000"/>
              <a:defRPr/>
            </a:pPr>
            <a:r>
              <a:rPr lang="fr-FR" dirty="0">
                <a:solidFill>
                  <a:srgbClr val="3D566E"/>
                </a:solidFill>
                <a:latin typeface="Calibri"/>
              </a:rPr>
              <a:t> </a:t>
            </a:r>
          </a:p>
          <a:p>
            <a:pPr lvl="0" defTabSz="457200">
              <a:spcBef>
                <a:spcPct val="20000"/>
              </a:spcBef>
              <a:spcAft>
                <a:spcPts val="0"/>
              </a:spcAft>
              <a:buClr>
                <a:srgbClr val="FF0000"/>
              </a:buClr>
              <a:buSzPct val="100000"/>
              <a:defRPr/>
            </a:pPr>
            <a:endParaRPr lang="fr-FR" dirty="0">
              <a:solidFill>
                <a:srgbClr val="3D566E"/>
              </a:solidFill>
              <a:latin typeface="Calibri"/>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29</a:t>
            </a:fld>
            <a:endParaRPr lang="fr-FR"/>
          </a:p>
        </p:txBody>
      </p:sp>
      <p:sp>
        <p:nvSpPr>
          <p:cNvPr id="7" name="Rectangle à coins arrondis 6"/>
          <p:cNvSpPr/>
          <p:nvPr/>
        </p:nvSpPr>
        <p:spPr>
          <a:xfrm>
            <a:off x="4943061" y="84866"/>
            <a:ext cx="3750388"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Entre le </a:t>
            </a:r>
            <a:r>
              <a:rPr lang="fr-FR" sz="1400" b="1" kern="0" dirty="0" smtClean="0">
                <a:solidFill>
                  <a:srgbClr val="000091"/>
                </a:solidFill>
                <a:latin typeface="Arial"/>
              </a:rPr>
              <a:t>15 janvier </a:t>
            </a:r>
            <a:endParaRPr lang="fr-FR" sz="1400" b="1" kern="0" dirty="0">
              <a:solidFill>
                <a:srgbClr val="000091"/>
              </a:solidFill>
              <a:latin typeface="Arial"/>
            </a:endParaRPr>
          </a:p>
          <a:p>
            <a:pPr algn="ctr"/>
            <a:r>
              <a:rPr lang="fr-FR" sz="1400" b="1" kern="0" dirty="0">
                <a:solidFill>
                  <a:srgbClr val="000091"/>
                </a:solidFill>
                <a:latin typeface="Arial"/>
              </a:rPr>
              <a:t>et le </a:t>
            </a:r>
            <a:r>
              <a:rPr lang="fr-FR" sz="1400" b="1" kern="0" dirty="0" smtClean="0">
                <a:solidFill>
                  <a:srgbClr val="000091"/>
                </a:solidFill>
                <a:latin typeface="Arial"/>
              </a:rPr>
              <a:t>13 </a:t>
            </a:r>
            <a:r>
              <a:rPr lang="fr-FR" sz="1400" b="1" kern="0" dirty="0">
                <a:solidFill>
                  <a:srgbClr val="000091"/>
                </a:solidFill>
                <a:latin typeface="Arial"/>
              </a:rPr>
              <a:t>mars </a:t>
            </a:r>
            <a:r>
              <a:rPr lang="fr-FR" sz="1400" b="1" kern="0" dirty="0" smtClean="0">
                <a:solidFill>
                  <a:srgbClr val="000091"/>
                </a:solidFill>
                <a:latin typeface="Arial"/>
              </a:rPr>
              <a:t>2025 </a:t>
            </a:r>
            <a:r>
              <a:rPr lang="fr-FR" sz="1400" b="1" kern="0" dirty="0">
                <a:solidFill>
                  <a:srgbClr val="000091"/>
                </a:solidFill>
                <a:latin typeface="Arial"/>
              </a:rPr>
              <a:t>inclus</a:t>
            </a:r>
          </a:p>
        </p:txBody>
      </p:sp>
      <p:sp>
        <p:nvSpPr>
          <p:cNvPr id="4" name="Rectangle à coins arrondis 3"/>
          <p:cNvSpPr/>
          <p:nvPr/>
        </p:nvSpPr>
        <p:spPr>
          <a:xfrm>
            <a:off x="343845" y="3999954"/>
            <a:ext cx="8349604" cy="578672"/>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bg1"/>
                </a:solidFill>
              </a:rPr>
              <a:t>Conseil :</a:t>
            </a:r>
            <a:r>
              <a:rPr lang="fr-FR" sz="1600" b="1" kern="0" dirty="0">
                <a:solidFill>
                  <a:schemeClr val="bg1"/>
                </a:solidFill>
              </a:rPr>
              <a:t> diversifiez vos vœux et </a:t>
            </a:r>
            <a:r>
              <a:rPr lang="fr-FR" sz="1600" b="1" u="sng" kern="0" dirty="0">
                <a:solidFill>
                  <a:schemeClr val="bg1"/>
                </a:solidFill>
              </a:rPr>
              <a:t>évitez impérativement </a:t>
            </a:r>
            <a:r>
              <a:rPr lang="fr-FR" sz="1600" b="1" kern="0" dirty="0">
                <a:solidFill>
                  <a:schemeClr val="bg1"/>
                </a:solidFill>
              </a:rPr>
              <a:t>de n’en formuler qu’un seul</a:t>
            </a:r>
            <a:r>
              <a:rPr lang="fr-FR" sz="1600" kern="0" dirty="0">
                <a:solidFill>
                  <a:schemeClr val="bg1"/>
                </a:solidFill>
              </a:rPr>
              <a:t> </a:t>
            </a:r>
            <a:endParaRPr lang="fr-FR" sz="1600" dirty="0">
              <a:solidFill>
                <a:schemeClr val="bg1"/>
              </a:solidFill>
            </a:endParaRPr>
          </a:p>
        </p:txBody>
      </p:sp>
    </p:spTree>
    <p:extLst>
      <p:ext uri="{BB962C8B-B14F-4D97-AF65-F5344CB8AC3E}">
        <p14:creationId xmlns:p14="http://schemas.microsoft.com/office/powerpoint/2010/main" val="2483535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19622"/>
          </a:xfrm>
        </p:spPr>
        <p:txBody>
          <a:bodyPr/>
          <a:lstStyle/>
          <a:p>
            <a:r>
              <a:rPr lang="fr-FR"/>
              <a:t>Sommaire</a:t>
            </a:r>
            <a:br>
              <a:rPr lang="fr-FR"/>
            </a:br>
            <a:r>
              <a:rPr lang="fr-FR"/>
              <a:t> </a:t>
            </a:r>
          </a:p>
        </p:txBody>
      </p:sp>
      <p:sp>
        <p:nvSpPr>
          <p:cNvPr id="7" name="Espace réservé du numéro de diapositive 6"/>
          <p:cNvSpPr>
            <a:spLocks noGrp="1"/>
          </p:cNvSpPr>
          <p:nvPr>
            <p:ph type="sldNum" sz="quarter" idx="12"/>
          </p:nvPr>
        </p:nvSpPr>
        <p:spPr/>
        <p:txBody>
          <a:bodyPr/>
          <a:lstStyle/>
          <a:p>
            <a:fld id="{733122C9-A0B9-462F-8757-0847AD287B63}" type="slidenum">
              <a:rPr lang="fr-FR" smtClean="0"/>
              <a:pPr/>
              <a:t>3</a:t>
            </a:fld>
            <a:endParaRPr lang="fr-FR"/>
          </a:p>
        </p:txBody>
      </p:sp>
      <p:sp>
        <p:nvSpPr>
          <p:cNvPr id="8" name="ZoneTexte 7"/>
          <p:cNvSpPr txBox="1"/>
          <p:nvPr/>
        </p:nvSpPr>
        <p:spPr>
          <a:xfrm>
            <a:off x="260455" y="1159811"/>
            <a:ext cx="8236773" cy="3342453"/>
          </a:xfrm>
          <a:prstGeom prst="rect">
            <a:avLst/>
          </a:prstGeom>
          <a:noFill/>
        </p:spPr>
        <p:txBody>
          <a:bodyPr wrap="square" lIns="91440" tIns="45720" rIns="91440" bIns="45720" rtlCol="0" anchor="t">
            <a:spAutoFit/>
          </a:bodyPr>
          <a:lstStyle/>
          <a:p>
            <a:pPr marL="177800" indent="-177800" defTabSz="457200">
              <a:spcBef>
                <a:spcPct val="20000"/>
              </a:spcBef>
              <a:spcAft>
                <a:spcPts val="600"/>
              </a:spcAft>
              <a:buClr>
                <a:srgbClr val="FF0000"/>
              </a:buClr>
              <a:buSzPct val="100000"/>
              <a:buFont typeface="Lucida Grande"/>
              <a:buChar char="&gt;"/>
            </a:pPr>
            <a:endParaRPr lang="fr-FR" sz="800" b="1" dirty="0" smtClean="0">
              <a:solidFill>
                <a:srgbClr val="0C5076"/>
              </a:solidFill>
            </a:endParaRPr>
          </a:p>
          <a:p>
            <a:pPr marL="177800" indent="-177800" defTabSz="457200">
              <a:spcBef>
                <a:spcPct val="20000"/>
              </a:spcBef>
              <a:spcAft>
                <a:spcPts val="600"/>
              </a:spcAft>
              <a:buClr>
                <a:srgbClr val="FF0000"/>
              </a:buClr>
              <a:buSzPct val="100000"/>
              <a:buFont typeface="Lucida Grande"/>
              <a:buChar char="&gt;"/>
            </a:pPr>
            <a:r>
              <a:rPr lang="fr-FR" b="1" dirty="0" smtClean="0">
                <a:solidFill>
                  <a:srgbClr val="0000FF"/>
                </a:solidFill>
              </a:rPr>
              <a:t>Les engagements de Parcoursup au service des usagers</a:t>
            </a:r>
          </a:p>
          <a:p>
            <a:pPr marL="177800" indent="-177800" defTabSz="457200">
              <a:spcBef>
                <a:spcPct val="20000"/>
              </a:spcBef>
              <a:spcAft>
                <a:spcPts val="600"/>
              </a:spcAft>
              <a:buClr>
                <a:srgbClr val="FF0000"/>
              </a:buClr>
              <a:buSzPct val="100000"/>
              <a:buFont typeface="Lucida Grande"/>
              <a:buChar char="&gt;"/>
            </a:pPr>
            <a:r>
              <a:rPr lang="fr-FR" b="1" dirty="0" smtClean="0">
                <a:solidFill>
                  <a:srgbClr val="0000FF"/>
                </a:solidFill>
              </a:rPr>
              <a:t>Le </a:t>
            </a:r>
            <a:r>
              <a:rPr lang="fr-FR" b="1" dirty="0">
                <a:solidFill>
                  <a:srgbClr val="0000FF"/>
                </a:solidFill>
              </a:rPr>
              <a:t>calendrier </a:t>
            </a:r>
            <a:r>
              <a:rPr lang="fr-FR" b="1" dirty="0" smtClean="0">
                <a:solidFill>
                  <a:srgbClr val="0000FF"/>
                </a:solidFill>
              </a:rPr>
              <a:t>Parcoursup </a:t>
            </a:r>
            <a:r>
              <a:rPr lang="fr-FR" b="1" dirty="0">
                <a:solidFill>
                  <a:srgbClr val="0000FF"/>
                </a:solidFill>
              </a:rPr>
              <a:t>en 3 étapes</a:t>
            </a:r>
            <a:endParaRPr lang="fr-FR" b="1" dirty="0">
              <a:solidFill>
                <a:srgbClr val="0000FF"/>
              </a:solidFill>
              <a:cs typeface="Arial"/>
            </a:endParaRPr>
          </a:p>
          <a:p>
            <a:pPr marL="177800" indent="-177800" defTabSz="457200">
              <a:spcBef>
                <a:spcPct val="20000"/>
              </a:spcBef>
              <a:spcAft>
                <a:spcPts val="600"/>
              </a:spcAft>
              <a:buClr>
                <a:srgbClr val="FF0000"/>
              </a:buClr>
              <a:buSzPct val="100000"/>
              <a:buFont typeface="Lucida Grande"/>
              <a:buChar char="&gt;"/>
            </a:pPr>
            <a:r>
              <a:rPr lang="fr-FR" sz="1700" b="1" u="sng" dirty="0" smtClean="0">
                <a:solidFill>
                  <a:srgbClr val="0000FF"/>
                </a:solidFill>
              </a:rPr>
              <a:t>Étape </a:t>
            </a:r>
            <a:r>
              <a:rPr lang="fr-FR" sz="1700" b="1" u="sng" dirty="0">
                <a:solidFill>
                  <a:srgbClr val="0000FF"/>
                </a:solidFill>
              </a:rPr>
              <a:t>1 </a:t>
            </a:r>
            <a:r>
              <a:rPr lang="fr-FR" sz="1700" b="1" dirty="0">
                <a:solidFill>
                  <a:srgbClr val="0000FF"/>
                </a:solidFill>
              </a:rPr>
              <a:t>: </a:t>
            </a:r>
            <a:r>
              <a:rPr lang="fr-FR" sz="1700" b="1" dirty="0" smtClean="0">
                <a:solidFill>
                  <a:srgbClr val="0000FF"/>
                </a:solidFill>
              </a:rPr>
              <a:t>des outils pour vous aider à élaborer votre projet </a:t>
            </a:r>
            <a:r>
              <a:rPr lang="fr-FR" sz="1700" b="1" dirty="0">
                <a:solidFill>
                  <a:srgbClr val="0000FF"/>
                </a:solidFill>
              </a:rPr>
              <a:t>d’orientation</a:t>
            </a:r>
          </a:p>
          <a:p>
            <a:pPr marL="177800" indent="-177800" defTabSz="457200">
              <a:spcBef>
                <a:spcPct val="20000"/>
              </a:spcBef>
              <a:spcAft>
                <a:spcPts val="600"/>
              </a:spcAft>
              <a:buClr>
                <a:srgbClr val="FF0000"/>
              </a:buClr>
              <a:buSzPct val="100000"/>
              <a:buFont typeface="Lucida Grande"/>
              <a:buChar char="&gt;"/>
            </a:pPr>
            <a:r>
              <a:rPr lang="fr-FR" sz="1700" b="1" u="sng" dirty="0">
                <a:solidFill>
                  <a:srgbClr val="0000FF"/>
                </a:solidFill>
              </a:rPr>
              <a:t>Étape 2 </a:t>
            </a:r>
            <a:r>
              <a:rPr lang="fr-FR" sz="1700" b="1" dirty="0">
                <a:solidFill>
                  <a:srgbClr val="0000FF"/>
                </a:solidFill>
              </a:rPr>
              <a:t>: s’inscrire, formuler </a:t>
            </a:r>
            <a:r>
              <a:rPr lang="fr-FR" sz="1700" b="1" dirty="0" smtClean="0">
                <a:solidFill>
                  <a:srgbClr val="0000FF"/>
                </a:solidFill>
              </a:rPr>
              <a:t>ses </a:t>
            </a:r>
            <a:r>
              <a:rPr lang="fr-FR" sz="1700" b="1" dirty="0">
                <a:solidFill>
                  <a:srgbClr val="0000FF"/>
                </a:solidFill>
              </a:rPr>
              <a:t>vœux et finaliser son dossier</a:t>
            </a:r>
          </a:p>
          <a:p>
            <a:pPr marL="177800" indent="-177800" defTabSz="457200">
              <a:spcBef>
                <a:spcPct val="20000"/>
              </a:spcBef>
              <a:spcAft>
                <a:spcPts val="600"/>
              </a:spcAft>
              <a:buClr>
                <a:srgbClr val="FF0000"/>
              </a:buClr>
              <a:buSzPct val="100000"/>
              <a:buFont typeface="Lucida Grande"/>
              <a:buChar char="&gt;"/>
            </a:pPr>
            <a:r>
              <a:rPr lang="fr-FR" sz="1700" b="1" dirty="0" smtClean="0">
                <a:solidFill>
                  <a:srgbClr val="0000FF"/>
                </a:solidFill>
              </a:rPr>
              <a:t>L’analyse des candidatures par </a:t>
            </a:r>
            <a:r>
              <a:rPr lang="fr-FR" sz="1700" b="1" dirty="0">
                <a:solidFill>
                  <a:srgbClr val="0000FF"/>
                </a:solidFill>
              </a:rPr>
              <a:t>les </a:t>
            </a:r>
            <a:r>
              <a:rPr lang="fr-FR" sz="1700" b="1" dirty="0" smtClean="0">
                <a:solidFill>
                  <a:srgbClr val="0000FF"/>
                </a:solidFill>
              </a:rPr>
              <a:t>enseignants des formations </a:t>
            </a:r>
            <a:r>
              <a:rPr lang="fr-FR" sz="1700" b="1" dirty="0" err="1" smtClean="0">
                <a:solidFill>
                  <a:srgbClr val="0000FF"/>
                </a:solidFill>
              </a:rPr>
              <a:t>post-bac</a:t>
            </a:r>
            <a:endParaRPr lang="fr-FR" sz="1700" b="1" dirty="0">
              <a:solidFill>
                <a:srgbClr val="0000FF"/>
              </a:solidFill>
            </a:endParaRPr>
          </a:p>
          <a:p>
            <a:pPr marL="177800" indent="-177800" defTabSz="457200">
              <a:spcBef>
                <a:spcPct val="20000"/>
              </a:spcBef>
              <a:spcAft>
                <a:spcPts val="600"/>
              </a:spcAft>
              <a:buClr>
                <a:srgbClr val="FF0000"/>
              </a:buClr>
              <a:buSzPct val="100000"/>
              <a:buFont typeface="Lucida Grande"/>
              <a:buChar char="&gt;"/>
            </a:pPr>
            <a:r>
              <a:rPr lang="fr-FR" sz="1700" b="1" u="sng" dirty="0">
                <a:solidFill>
                  <a:srgbClr val="0000FF"/>
                </a:solidFill>
              </a:rPr>
              <a:t>Étape 3 </a:t>
            </a:r>
            <a:r>
              <a:rPr lang="fr-FR" sz="1700" b="1" dirty="0">
                <a:solidFill>
                  <a:srgbClr val="0000FF"/>
                </a:solidFill>
              </a:rPr>
              <a:t>: consulter les réponses des formations et faire ses </a:t>
            </a:r>
            <a:r>
              <a:rPr lang="fr-FR" sz="1700" b="1" dirty="0" smtClean="0">
                <a:solidFill>
                  <a:srgbClr val="0000FF"/>
                </a:solidFill>
              </a:rPr>
              <a:t>choix</a:t>
            </a:r>
          </a:p>
          <a:p>
            <a:pPr marL="177800" indent="-177800" defTabSz="457200">
              <a:spcBef>
                <a:spcPct val="20000"/>
              </a:spcBef>
              <a:spcAft>
                <a:spcPts val="600"/>
              </a:spcAft>
              <a:buClr>
                <a:srgbClr val="FF0000"/>
              </a:buClr>
              <a:buSzPct val="100000"/>
              <a:buFont typeface="Lucida Grande"/>
              <a:buChar char="&gt;"/>
            </a:pPr>
            <a:r>
              <a:rPr lang="fr-FR" b="1" dirty="0">
                <a:solidFill>
                  <a:srgbClr val="0000FF"/>
                </a:solidFill>
              </a:rPr>
              <a:t>Les 5 conseils pour </a:t>
            </a:r>
            <a:r>
              <a:rPr lang="fr-FR" b="1" dirty="0" smtClean="0">
                <a:solidFill>
                  <a:srgbClr val="0000FF"/>
                </a:solidFill>
              </a:rPr>
              <a:t>aborder sereinement Parcoursup</a:t>
            </a:r>
            <a:endParaRPr lang="fr-FR" b="1" dirty="0">
              <a:solidFill>
                <a:srgbClr val="0000FF"/>
              </a:solidFill>
            </a:endParaRPr>
          </a:p>
          <a:p>
            <a:pPr marL="342900" indent="-342900">
              <a:buFont typeface="+mj-lt"/>
              <a:buAutoNum type="arabicPeriod"/>
            </a:pPr>
            <a:endParaRPr lang="fr-FR" dirty="0">
              <a:solidFill>
                <a:srgbClr val="0000FF"/>
              </a:solidFill>
            </a:endParaRPr>
          </a:p>
        </p:txBody>
      </p:sp>
    </p:spTree>
    <p:extLst>
      <p:ext uri="{BB962C8B-B14F-4D97-AF65-F5344CB8AC3E}">
        <p14:creationId xmlns:p14="http://schemas.microsoft.com/office/powerpoint/2010/main" val="1240989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15646"/>
            <a:ext cx="8424000" cy="720000"/>
          </a:xfrm>
        </p:spPr>
        <p:txBody>
          <a:bodyPr/>
          <a:lstStyle/>
          <a:p>
            <a:r>
              <a:rPr lang="fr-FR" sz="2200" dirty="0"/>
              <a:t>Focus sur les vœux multiples (1/4) </a:t>
            </a:r>
          </a:p>
        </p:txBody>
      </p:sp>
      <p:sp>
        <p:nvSpPr>
          <p:cNvPr id="3" name="Espace réservé du contenu 2"/>
          <p:cNvSpPr>
            <a:spLocks noGrp="1"/>
          </p:cNvSpPr>
          <p:nvPr>
            <p:ph sz="quarter" idx="4294967295"/>
          </p:nvPr>
        </p:nvSpPr>
        <p:spPr>
          <a:xfrm>
            <a:off x="251522" y="1431720"/>
            <a:ext cx="8406337" cy="3435886"/>
          </a:xfrm>
        </p:spPr>
        <p:txBody>
          <a:bodyPr/>
          <a:lstStyle/>
          <a:p>
            <a:pPr marL="0" lvl="1" indent="0" algn="just" defTabSz="457200">
              <a:lnSpc>
                <a:spcPct val="110000"/>
              </a:lnSpc>
              <a:spcBef>
                <a:spcPct val="20000"/>
              </a:spcBef>
              <a:spcAft>
                <a:spcPts val="0"/>
              </a:spcAft>
              <a:buClr>
                <a:srgbClr val="FF0000"/>
              </a:buClr>
              <a:buNone/>
              <a:defRPr/>
            </a:pPr>
            <a:r>
              <a:rPr lang="fr-FR" sz="1800" b="1" dirty="0">
                <a:solidFill>
                  <a:srgbClr val="EC130E"/>
                </a:solidFill>
              </a:rPr>
              <a:t>&gt; </a:t>
            </a:r>
            <a:r>
              <a:rPr lang="fr-FR" sz="1600" b="1" dirty="0">
                <a:solidFill>
                  <a:schemeClr val="bg1"/>
                </a:solidFill>
                <a:highlight>
                  <a:srgbClr val="0000FF"/>
                </a:highlight>
              </a:rPr>
              <a:t>Un vœu multiple est un regroupement de plusieurs formations </a:t>
            </a:r>
            <a:r>
              <a:rPr lang="fr-FR" sz="1600" b="1" dirty="0" smtClean="0">
                <a:solidFill>
                  <a:schemeClr val="bg1"/>
                </a:solidFill>
                <a:highlight>
                  <a:srgbClr val="0000FF"/>
                </a:highlight>
              </a:rPr>
              <a:t>similaires</a:t>
            </a:r>
            <a:r>
              <a:rPr lang="fr-FR" sz="1600" dirty="0" smtClean="0">
                <a:solidFill>
                  <a:schemeClr val="tx1"/>
                </a:solidFill>
              </a:rPr>
              <a:t> (</a:t>
            </a:r>
            <a:r>
              <a:rPr lang="fr-FR" sz="1600" i="1" dirty="0" smtClean="0">
                <a:solidFill>
                  <a:schemeClr val="tx1"/>
                </a:solidFill>
              </a:rPr>
              <a:t>exemple</a:t>
            </a:r>
            <a:r>
              <a:rPr lang="fr-FR" sz="1600" i="1" dirty="0">
                <a:solidFill>
                  <a:schemeClr val="tx1"/>
                </a:solidFill>
              </a:rPr>
              <a:t> : le vœu multiple BTS « Management commercial opérationnel » qui regroupe toutes les formations de BTS « MCO » à l’échelle nationale).</a:t>
            </a:r>
          </a:p>
          <a:p>
            <a:pPr marL="0" lvl="1" indent="0" algn="just" defTabSz="457200">
              <a:lnSpc>
                <a:spcPct val="110000"/>
              </a:lnSpc>
              <a:spcBef>
                <a:spcPct val="20000"/>
              </a:spcBef>
              <a:spcAft>
                <a:spcPts val="0"/>
              </a:spcAft>
              <a:buClr>
                <a:srgbClr val="FF0000"/>
              </a:buClr>
              <a:buNone/>
              <a:defRPr/>
            </a:pPr>
            <a:endParaRPr lang="fr-FR" sz="200" dirty="0">
              <a:solidFill>
                <a:srgbClr val="3D566E"/>
              </a:solidFill>
            </a:endParaRPr>
          </a:p>
          <a:p>
            <a:pPr marL="0" lvl="1" indent="0" algn="just" defTabSz="457200">
              <a:lnSpc>
                <a:spcPct val="110000"/>
              </a:lnSpc>
              <a:spcBef>
                <a:spcPct val="20000"/>
              </a:spcBef>
              <a:spcAft>
                <a:spcPts val="0"/>
              </a:spcAft>
              <a:buClr>
                <a:srgbClr val="FF0000"/>
              </a:buClr>
              <a:buNone/>
              <a:defRPr/>
            </a:pPr>
            <a:r>
              <a:rPr lang="fr-FR" sz="1600" b="1" dirty="0">
                <a:solidFill>
                  <a:srgbClr val="EC130E"/>
                </a:solidFill>
              </a:rPr>
              <a:t>&gt; </a:t>
            </a:r>
            <a:r>
              <a:rPr lang="fr-FR" sz="1600" b="1" dirty="0">
                <a:solidFill>
                  <a:schemeClr val="bg1"/>
                </a:solidFill>
                <a:highlight>
                  <a:srgbClr val="0000FF"/>
                </a:highlight>
              </a:rPr>
              <a:t>Un vœu multiple compte pour un </a:t>
            </a:r>
            <a:r>
              <a:rPr lang="fr-FR" sz="1600" b="1" dirty="0" smtClean="0">
                <a:solidFill>
                  <a:schemeClr val="bg1"/>
                </a:solidFill>
                <a:highlight>
                  <a:srgbClr val="0000FF"/>
                </a:highlight>
              </a:rPr>
              <a:t>vœu</a:t>
            </a:r>
            <a:r>
              <a:rPr lang="fr-FR" sz="1600" dirty="0" smtClean="0">
                <a:solidFill>
                  <a:schemeClr val="tx1"/>
                </a:solidFill>
              </a:rPr>
              <a:t> parmi </a:t>
            </a:r>
            <a:r>
              <a:rPr lang="fr-FR" sz="1600" dirty="0">
                <a:solidFill>
                  <a:schemeClr val="tx1"/>
                </a:solidFill>
              </a:rPr>
              <a:t>les 10 vœux possibles.</a:t>
            </a:r>
          </a:p>
          <a:p>
            <a:pPr marL="0" lvl="1" indent="0" algn="just" defTabSz="457200">
              <a:spcBef>
                <a:spcPts val="0"/>
              </a:spcBef>
              <a:spcAft>
                <a:spcPts val="0"/>
              </a:spcAft>
              <a:buClr>
                <a:srgbClr val="FF0000"/>
              </a:buClr>
              <a:buNone/>
              <a:defRPr/>
            </a:pPr>
            <a:endParaRPr lang="fr-FR" sz="800" dirty="0">
              <a:solidFill>
                <a:srgbClr val="3D566E"/>
              </a:solidFill>
            </a:endParaRPr>
          </a:p>
          <a:p>
            <a:pPr marL="0" lvl="1" indent="0" algn="just" defTabSz="457200">
              <a:lnSpc>
                <a:spcPct val="110000"/>
              </a:lnSpc>
              <a:spcBef>
                <a:spcPct val="20000"/>
              </a:spcBef>
              <a:spcAft>
                <a:spcPts val="0"/>
              </a:spcAft>
              <a:buClr>
                <a:srgbClr val="FF0000"/>
              </a:buClr>
              <a:buNone/>
              <a:defRPr/>
            </a:pPr>
            <a:r>
              <a:rPr lang="fr-FR" sz="1600" b="1" dirty="0" smtClean="0">
                <a:solidFill>
                  <a:srgbClr val="EC130E"/>
                </a:solidFill>
              </a:rPr>
              <a:t>&gt; </a:t>
            </a:r>
            <a:r>
              <a:rPr lang="fr-FR" sz="1600" b="1" dirty="0">
                <a:solidFill>
                  <a:schemeClr val="bg1"/>
                </a:solidFill>
                <a:highlight>
                  <a:srgbClr val="0000FF"/>
                </a:highlight>
              </a:rPr>
              <a:t>Chaque vœu multiple est composé de sous-vœux qui correspondent chacun à un établissement différent</a:t>
            </a:r>
            <a:r>
              <a:rPr lang="fr-FR" sz="1600" b="1" dirty="0" smtClean="0">
                <a:solidFill>
                  <a:schemeClr val="bg1"/>
                </a:solidFill>
                <a:highlight>
                  <a:srgbClr val="0000FF"/>
                </a:highlight>
              </a:rPr>
              <a:t>.</a:t>
            </a:r>
            <a:r>
              <a:rPr lang="fr-FR" sz="1600" dirty="0" smtClean="0">
                <a:solidFill>
                  <a:schemeClr val="tx1"/>
                </a:solidFill>
              </a:rPr>
              <a:t> Vous </a:t>
            </a:r>
            <a:r>
              <a:rPr lang="fr-FR" sz="1600" dirty="0">
                <a:solidFill>
                  <a:schemeClr val="tx1"/>
                </a:solidFill>
              </a:rPr>
              <a:t>pouvez choisir un ou plusieurs établissements, sans avoir besoin de les classer. </a:t>
            </a:r>
            <a:endParaRPr lang="fr-FR" sz="1600" dirty="0" smtClean="0">
              <a:solidFill>
                <a:schemeClr val="tx1"/>
              </a:solidFill>
            </a:endParaRPr>
          </a:p>
          <a:p>
            <a:pPr marL="0" lvl="1" indent="0" algn="just" defTabSz="457200">
              <a:lnSpc>
                <a:spcPct val="110000"/>
              </a:lnSpc>
              <a:spcBef>
                <a:spcPct val="20000"/>
              </a:spcBef>
              <a:spcAft>
                <a:spcPts val="0"/>
              </a:spcAft>
              <a:buClr>
                <a:srgbClr val="FF0000"/>
              </a:buClr>
              <a:buNone/>
              <a:defRPr/>
            </a:pPr>
            <a:r>
              <a:rPr lang="fr-FR" sz="1600" b="1" dirty="0">
                <a:solidFill>
                  <a:srgbClr val="EC130E"/>
                </a:solidFill>
              </a:rPr>
              <a:t>&gt; </a:t>
            </a:r>
            <a:r>
              <a:rPr lang="fr-FR" sz="1600" b="1" dirty="0" smtClean="0">
                <a:solidFill>
                  <a:schemeClr val="bg1"/>
                </a:solidFill>
                <a:highlight>
                  <a:srgbClr val="0000FF"/>
                </a:highlight>
              </a:rPr>
              <a:t>Sauf exception (</a:t>
            </a:r>
            <a:r>
              <a:rPr lang="fr-FR" sz="1600" b="1" dirty="0" smtClean="0">
                <a:solidFill>
                  <a:srgbClr val="FF0000"/>
                </a:solidFill>
                <a:highlight>
                  <a:srgbClr val="0000FF"/>
                </a:highlight>
              </a:rPr>
              <a:t>PASS Ile-de-France</a:t>
            </a:r>
            <a:r>
              <a:rPr lang="fr-FR" sz="1600" b="1" dirty="0" smtClean="0">
                <a:solidFill>
                  <a:schemeClr val="bg1"/>
                </a:solidFill>
                <a:highlight>
                  <a:srgbClr val="0000FF"/>
                </a:highlight>
              </a:rPr>
              <a:t>), il n’y a pas de vœu </a:t>
            </a:r>
            <a:r>
              <a:rPr lang="fr-FR" sz="1600" b="1" dirty="0">
                <a:solidFill>
                  <a:schemeClr val="bg1"/>
                </a:solidFill>
                <a:highlight>
                  <a:srgbClr val="0000FF"/>
                </a:highlight>
              </a:rPr>
              <a:t>multiple </a:t>
            </a:r>
            <a:r>
              <a:rPr lang="fr-FR" sz="1600" b="1" dirty="0" smtClean="0">
                <a:solidFill>
                  <a:schemeClr val="bg1"/>
                </a:solidFill>
                <a:highlight>
                  <a:srgbClr val="0000FF"/>
                </a:highlight>
              </a:rPr>
              <a:t>pour les </a:t>
            </a:r>
            <a:r>
              <a:rPr lang="fr-FR" sz="1600" b="1" dirty="0">
                <a:solidFill>
                  <a:schemeClr val="bg1"/>
                </a:solidFill>
                <a:highlight>
                  <a:srgbClr val="0000FF"/>
                </a:highlight>
              </a:rPr>
              <a:t>l</a:t>
            </a:r>
            <a:r>
              <a:rPr lang="fr-FR" sz="1600" b="1" dirty="0" smtClean="0">
                <a:solidFill>
                  <a:schemeClr val="bg1"/>
                </a:solidFill>
                <a:highlight>
                  <a:srgbClr val="0000FF"/>
                </a:highlight>
              </a:rPr>
              <a:t>icences </a:t>
            </a:r>
            <a:endParaRPr lang="fr-FR" sz="16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30</a:t>
            </a:fld>
            <a:endParaRPr lang="fr-FR"/>
          </a:p>
        </p:txBody>
      </p:sp>
      <p:sp>
        <p:nvSpPr>
          <p:cNvPr id="8" name="Rectangle à coins arrondis 7"/>
          <p:cNvSpPr/>
          <p:nvPr/>
        </p:nvSpPr>
        <p:spPr>
          <a:xfrm>
            <a:off x="4886325" y="86105"/>
            <a:ext cx="38787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vœux multiples, pour vous donner plus d’opportunités</a:t>
            </a:r>
          </a:p>
        </p:txBody>
      </p:sp>
      <p:sp>
        <p:nvSpPr>
          <p:cNvPr id="4" name="Rectangle à coins arrondis 3"/>
          <p:cNvSpPr/>
          <p:nvPr/>
        </p:nvSpPr>
        <p:spPr>
          <a:xfrm>
            <a:off x="342336" y="4081695"/>
            <a:ext cx="8335921" cy="846483"/>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dirty="0">
                <a:solidFill>
                  <a:schemeClr val="bg1"/>
                </a:solidFill>
              </a:rPr>
              <a:t>A noter</a:t>
            </a:r>
            <a:r>
              <a:rPr lang="fr-FR" sz="1600" b="1" dirty="0">
                <a:solidFill>
                  <a:schemeClr val="bg1"/>
                </a:solidFill>
              </a:rPr>
              <a:t> </a:t>
            </a:r>
            <a:r>
              <a:rPr lang="fr-FR" sz="1400" kern="0" dirty="0">
                <a:solidFill>
                  <a:schemeClr val="bg1"/>
                </a:solidFill>
              </a:rPr>
              <a:t>: </a:t>
            </a:r>
            <a:r>
              <a:rPr lang="fr-FR" sz="1600" kern="0" dirty="0">
                <a:solidFill>
                  <a:schemeClr val="bg1"/>
                </a:solidFill>
              </a:rPr>
              <a:t>Il n’est possible de sélectionner que 5 vœux multiples maximum pour les filières IFSI, orthoptie, audioprothèse et orthophonie qui sont regroupées au niveau territorial.</a:t>
            </a:r>
          </a:p>
        </p:txBody>
      </p:sp>
    </p:spTree>
    <p:extLst>
      <p:ext uri="{BB962C8B-B14F-4D97-AF65-F5344CB8AC3E}">
        <p14:creationId xmlns:p14="http://schemas.microsoft.com/office/powerpoint/2010/main" val="26665028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200" dirty="0"/>
              <a:t>Focus sur les vœux multiples (2/4) </a:t>
            </a:r>
          </a:p>
        </p:txBody>
      </p:sp>
      <p:sp>
        <p:nvSpPr>
          <p:cNvPr id="3" name="Espace réservé du contenu 2"/>
          <p:cNvSpPr>
            <a:spLocks noGrp="1"/>
          </p:cNvSpPr>
          <p:nvPr>
            <p:ph sz="quarter" idx="4294967295"/>
          </p:nvPr>
        </p:nvSpPr>
        <p:spPr>
          <a:xfrm>
            <a:off x="251520" y="1285131"/>
            <a:ext cx="8424000" cy="3507894"/>
          </a:xfrm>
        </p:spPr>
        <p:txBody>
          <a:bodyPr/>
          <a:lstStyle/>
          <a:p>
            <a:r>
              <a:rPr lang="fr-FR" sz="1800" b="1" dirty="0" smtClean="0"/>
              <a:t>Les </a:t>
            </a:r>
            <a:r>
              <a:rPr lang="fr-FR" sz="1800" b="1" dirty="0"/>
              <a:t>formations dont </a:t>
            </a:r>
            <a:r>
              <a:rPr lang="fr-FR" sz="1800" b="1" u="sng" dirty="0"/>
              <a:t>le nombre de sous-vœux </a:t>
            </a:r>
            <a:r>
              <a:rPr lang="fr-FR" sz="1700" b="1" u="sng" dirty="0"/>
              <a:t>est limité à 10 par vœu multiple dans la limite de 20 sous-vœux au total</a:t>
            </a:r>
            <a:r>
              <a:rPr lang="fr-FR" sz="1800" b="1" dirty="0"/>
              <a:t> : </a:t>
            </a:r>
            <a:endParaRPr lang="fr-FR" sz="800" b="1" dirty="0"/>
          </a:p>
          <a:p>
            <a:pPr>
              <a:lnSpc>
                <a:spcPct val="150000"/>
              </a:lnSpc>
            </a:pPr>
            <a:r>
              <a:rPr lang="fr-FR" sz="1600" b="1" dirty="0" smtClean="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BTS et les </a:t>
            </a:r>
            <a:r>
              <a:rPr lang="fr-FR" sz="1600" b="1" dirty="0" smtClean="0">
                <a:solidFill>
                  <a:schemeClr val="bg1"/>
                </a:solidFill>
                <a:highlight>
                  <a:srgbClr val="0000FF"/>
                </a:highlight>
              </a:rPr>
              <a:t>BUT</a:t>
            </a:r>
            <a:r>
              <a:rPr lang="fr-FR" sz="1600" dirty="0" smtClean="0">
                <a:solidFill>
                  <a:schemeClr val="tx1"/>
                </a:solidFill>
              </a:rPr>
              <a:t> regroupés </a:t>
            </a:r>
            <a:r>
              <a:rPr lang="fr-FR" sz="1600" dirty="0">
                <a:solidFill>
                  <a:schemeClr val="tx1"/>
                </a:solidFill>
              </a:rPr>
              <a:t>par </a:t>
            </a:r>
            <a:r>
              <a:rPr lang="fr-FR" sz="1600" b="1" dirty="0">
                <a:solidFill>
                  <a:schemeClr val="tx1"/>
                </a:solidFill>
              </a:rPr>
              <a:t>spécialité à l’échelle nationale </a:t>
            </a:r>
            <a:endParaRPr lang="fr-FR" sz="1600" b="1" dirty="0" smtClean="0">
              <a:solidFill>
                <a:schemeClr val="tx1"/>
              </a:solidFill>
            </a:endParaRPr>
          </a:p>
          <a:p>
            <a:pPr>
              <a:lnSpc>
                <a:spcPct val="150000"/>
              </a:lnSpc>
            </a:pPr>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DN </a:t>
            </a:r>
            <a:r>
              <a:rPr lang="fr-FR" sz="1600" b="1" dirty="0" smtClean="0">
                <a:solidFill>
                  <a:schemeClr val="bg1"/>
                </a:solidFill>
                <a:highlight>
                  <a:srgbClr val="0000FF"/>
                </a:highlight>
              </a:rPr>
              <a:t>MADE</a:t>
            </a:r>
            <a:r>
              <a:rPr lang="fr-FR" sz="1600" dirty="0" smtClean="0">
                <a:solidFill>
                  <a:schemeClr val="tx1"/>
                </a:solidFill>
              </a:rPr>
              <a:t> regroupés </a:t>
            </a:r>
            <a:r>
              <a:rPr lang="fr-FR" sz="1600" dirty="0">
                <a:solidFill>
                  <a:schemeClr val="tx1"/>
                </a:solidFill>
              </a:rPr>
              <a:t>par </a:t>
            </a:r>
            <a:r>
              <a:rPr lang="fr-FR" sz="1600" b="1" dirty="0">
                <a:solidFill>
                  <a:schemeClr val="tx1"/>
                </a:solidFill>
              </a:rPr>
              <a:t>mention à l’échelle nationale </a:t>
            </a:r>
          </a:p>
          <a:p>
            <a:pPr>
              <a:lnSpc>
                <a:spcPct val="150000"/>
              </a:lnSpc>
            </a:pPr>
            <a:r>
              <a:rPr lang="fr-FR" sz="1600" b="1" dirty="0">
                <a:solidFill>
                  <a:srgbClr val="EC130E"/>
                </a:solidFill>
              </a:rPr>
              <a:t>&gt; </a:t>
            </a:r>
            <a:r>
              <a:rPr lang="fr-FR" sz="1600" b="1" dirty="0" smtClean="0">
                <a:solidFill>
                  <a:schemeClr val="bg1"/>
                </a:solidFill>
                <a:highlight>
                  <a:srgbClr val="0000FF"/>
                </a:highlight>
              </a:rPr>
              <a:t>Les DCG</a:t>
            </a:r>
            <a:r>
              <a:rPr lang="fr-FR" sz="1600" dirty="0" smtClean="0">
                <a:solidFill>
                  <a:schemeClr val="tx1"/>
                </a:solidFill>
              </a:rPr>
              <a:t> (diplôme </a:t>
            </a:r>
            <a:r>
              <a:rPr lang="fr-FR" sz="1600" dirty="0">
                <a:solidFill>
                  <a:schemeClr val="tx1"/>
                </a:solidFill>
              </a:rPr>
              <a:t>de comptabilité et de gestion) regroupés à </a:t>
            </a:r>
            <a:r>
              <a:rPr lang="fr-FR" sz="1600" b="1" dirty="0">
                <a:solidFill>
                  <a:schemeClr val="tx1"/>
                </a:solidFill>
              </a:rPr>
              <a:t>l’échelle nationale </a:t>
            </a:r>
          </a:p>
          <a:p>
            <a:pPr>
              <a:lnSpc>
                <a:spcPct val="150000"/>
              </a:lnSpc>
            </a:pPr>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classes prépas</a:t>
            </a:r>
            <a:r>
              <a:rPr lang="fr-FR" sz="1600" b="1" dirty="0"/>
              <a:t> </a:t>
            </a:r>
            <a:r>
              <a:rPr lang="fr-FR" sz="1600" dirty="0">
                <a:solidFill>
                  <a:schemeClr val="tx1"/>
                </a:solidFill>
              </a:rPr>
              <a:t>regroupées </a:t>
            </a:r>
            <a:r>
              <a:rPr lang="fr-FR" sz="1600" b="1" dirty="0">
                <a:solidFill>
                  <a:schemeClr val="tx1"/>
                </a:solidFill>
              </a:rPr>
              <a:t>par voie à l’échelle </a:t>
            </a:r>
            <a:r>
              <a:rPr lang="fr-FR" sz="1600" b="1" dirty="0" smtClean="0">
                <a:solidFill>
                  <a:schemeClr val="tx1"/>
                </a:solidFill>
              </a:rPr>
              <a:t>nationale (</a:t>
            </a:r>
            <a:r>
              <a:rPr lang="fr-FR" sz="1600" b="1" u="sng" dirty="0" smtClean="0">
                <a:solidFill>
                  <a:srgbClr val="0000FF"/>
                </a:solidFill>
                <a:effectLst>
                  <a:outerShdw blurRad="38100" dist="38100" dir="2700000" algn="tl">
                    <a:srgbClr val="000000">
                      <a:alpha val="43137"/>
                    </a:srgbClr>
                  </a:outerShdw>
                </a:effectLst>
              </a:rPr>
              <a:t>spécificité de l’internat</a:t>
            </a:r>
            <a:r>
              <a:rPr lang="fr-FR" sz="1600" b="1" dirty="0" smtClean="0">
                <a:solidFill>
                  <a:schemeClr val="tx1"/>
                </a:solidFill>
              </a:rPr>
              <a:t>)</a:t>
            </a:r>
          </a:p>
          <a:p>
            <a:pPr>
              <a:spcAft>
                <a:spcPts val="0"/>
              </a:spcAft>
            </a:pPr>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EFTS</a:t>
            </a:r>
            <a:r>
              <a:rPr lang="fr-FR" sz="1600" b="1" dirty="0"/>
              <a:t> </a:t>
            </a:r>
            <a:r>
              <a:rPr lang="fr-FR" sz="1600" dirty="0">
                <a:solidFill>
                  <a:schemeClr val="tx1"/>
                </a:solidFill>
              </a:rPr>
              <a:t>(</a:t>
            </a:r>
            <a:r>
              <a:rPr lang="fr-FR" sz="1600" dirty="0" err="1" smtClean="0">
                <a:solidFill>
                  <a:schemeClr val="tx1"/>
                </a:solidFill>
              </a:rPr>
              <a:t>Etabl</a:t>
            </a:r>
            <a:r>
              <a:rPr lang="fr-FR" sz="1600" dirty="0" smtClean="0">
                <a:solidFill>
                  <a:schemeClr val="tx1"/>
                </a:solidFill>
              </a:rPr>
              <a:t>. de </a:t>
            </a:r>
            <a:r>
              <a:rPr lang="fr-FR" sz="1600" dirty="0">
                <a:solidFill>
                  <a:schemeClr val="tx1"/>
                </a:solidFill>
              </a:rPr>
              <a:t>Formation en Travail Social) regroupés par </a:t>
            </a:r>
            <a:r>
              <a:rPr lang="fr-FR" sz="1600" b="1" dirty="0">
                <a:solidFill>
                  <a:schemeClr val="tx1"/>
                </a:solidFill>
              </a:rPr>
              <a:t>diplôme </a:t>
            </a:r>
            <a:r>
              <a:rPr lang="fr-FR" sz="1600" b="1" dirty="0" smtClean="0">
                <a:solidFill>
                  <a:schemeClr val="tx1"/>
                </a:solidFill>
              </a:rPr>
              <a:t>d’État </a:t>
            </a:r>
            <a:r>
              <a:rPr lang="fr-FR" sz="1600" b="1" dirty="0">
                <a:solidFill>
                  <a:schemeClr val="tx1"/>
                </a:solidFill>
              </a:rPr>
              <a:t>à l’échelle nationale </a:t>
            </a:r>
          </a:p>
          <a:p>
            <a:pPr>
              <a:spcAft>
                <a:spcPts val="0"/>
              </a:spcAft>
            </a:pPr>
            <a:r>
              <a:rPr lang="fr-FR" sz="1600" b="1" dirty="0" smtClean="0">
                <a:solidFill>
                  <a:srgbClr val="EC130E"/>
                </a:solidFill>
              </a:rPr>
              <a:t>&gt; </a:t>
            </a:r>
            <a:r>
              <a:rPr lang="fr-FR" sz="1600" b="1" dirty="0" smtClean="0">
                <a:solidFill>
                  <a:schemeClr val="bg1"/>
                </a:solidFill>
                <a:highlight>
                  <a:srgbClr val="0000FF"/>
                </a:highlight>
              </a:rPr>
              <a:t>Les DNA</a:t>
            </a:r>
            <a:r>
              <a:rPr lang="fr-FR" sz="1600" dirty="0" smtClean="0">
                <a:solidFill>
                  <a:schemeClr val="tx1"/>
                </a:solidFill>
              </a:rPr>
              <a:t>  (diplôme national d’art) </a:t>
            </a:r>
            <a:r>
              <a:rPr lang="fr-FR" sz="1600" dirty="0">
                <a:solidFill>
                  <a:schemeClr val="tx1"/>
                </a:solidFill>
              </a:rPr>
              <a:t>proposés par les écoles d’art du ministère de la culture regroupés par </a:t>
            </a:r>
            <a:r>
              <a:rPr lang="fr-FR" sz="1600" b="1" dirty="0">
                <a:solidFill>
                  <a:schemeClr val="tx1"/>
                </a:solidFill>
              </a:rPr>
              <a:t>mention à l’échelle nationale </a:t>
            </a:r>
          </a:p>
          <a:p>
            <a:pPr>
              <a:spcAft>
                <a:spcPts val="0"/>
              </a:spcAft>
            </a:pPr>
            <a:endParaRPr lang="fr-FR" sz="1600" dirty="0" smtClean="0">
              <a:solidFill>
                <a:schemeClr val="tx1"/>
              </a:solidFill>
            </a:endParaRPr>
          </a:p>
          <a:p>
            <a:pPr marL="171450" indent="-171450">
              <a:lnSpc>
                <a:spcPct val="150000"/>
              </a:lnSpc>
              <a:buFont typeface="Arial" panose="020B0604020202020204" pitchFamily="34" charset="0"/>
              <a:buChar char="•"/>
            </a:pPr>
            <a:endParaRPr lang="fr-FR" sz="1600" b="1" dirty="0">
              <a:solidFill>
                <a:srgbClr val="F28E65"/>
              </a:solidFill>
            </a:endParaRPr>
          </a:p>
          <a:p>
            <a:pPr marL="171450" indent="-171450">
              <a:buFont typeface="Arial" panose="020B0604020202020204" pitchFamily="34" charset="0"/>
              <a:buChar char="•"/>
            </a:pPr>
            <a:endParaRPr lang="fr-FR" sz="1600" b="1" dirty="0">
              <a:solidFill>
                <a:srgbClr val="F28E65"/>
              </a:solidFill>
              <a:latin typeface="Calibri"/>
            </a:endParaRPr>
          </a:p>
          <a:p>
            <a:r>
              <a:rPr lang="fr-FR" sz="1600" b="1" dirty="0">
                <a:solidFill>
                  <a:srgbClr val="F28E65"/>
                </a:solidFill>
                <a:latin typeface="Calibri"/>
              </a:rPr>
              <a:t>                                 </a:t>
            </a:r>
          </a:p>
          <a:p>
            <a:endParaRPr lang="fr-FR" sz="1400" b="1" dirty="0">
              <a:solidFill>
                <a:srgbClr val="F28E65"/>
              </a:solidFill>
              <a:latin typeface="Calibri"/>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31</a:t>
            </a:fld>
            <a:endParaRPr lang="fr-FR"/>
          </a:p>
        </p:txBody>
      </p:sp>
    </p:spTree>
    <p:extLst>
      <p:ext uri="{BB962C8B-B14F-4D97-AF65-F5344CB8AC3E}">
        <p14:creationId xmlns:p14="http://schemas.microsoft.com/office/powerpoint/2010/main" val="17029989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0828"/>
            <a:ext cx="8424000" cy="650722"/>
          </a:xfrm>
        </p:spPr>
        <p:txBody>
          <a:bodyPr/>
          <a:lstStyle/>
          <a:p>
            <a:r>
              <a:rPr lang="fr-FR" sz="2200" dirty="0"/>
              <a:t>Focus sur les vœux multiples (3/4)</a:t>
            </a:r>
            <a:br>
              <a:rPr lang="fr-FR" sz="2200" dirty="0"/>
            </a:br>
            <a:r>
              <a:rPr lang="fr-FR" sz="2400" dirty="0"/>
              <a:t/>
            </a:r>
            <a:br>
              <a:rPr lang="fr-FR" sz="2400" dirty="0"/>
            </a:br>
            <a:endParaRPr lang="fr-FR" sz="2400" dirty="0"/>
          </a:p>
        </p:txBody>
      </p:sp>
      <p:sp>
        <p:nvSpPr>
          <p:cNvPr id="3" name="Espace réservé du contenu 2"/>
          <p:cNvSpPr>
            <a:spLocks noGrp="1"/>
          </p:cNvSpPr>
          <p:nvPr>
            <p:ph sz="quarter" idx="4294967295"/>
          </p:nvPr>
        </p:nvSpPr>
        <p:spPr>
          <a:xfrm>
            <a:off x="359999" y="1329316"/>
            <a:ext cx="8424000" cy="3249828"/>
          </a:xfrm>
        </p:spPr>
        <p:txBody>
          <a:bodyPr/>
          <a:lstStyle/>
          <a:p>
            <a:r>
              <a:rPr lang="fr-FR" sz="1800" b="1" dirty="0">
                <a:latin typeface="Arial"/>
                <a:cs typeface="Arial"/>
              </a:rPr>
              <a:t>Les formations dont </a:t>
            </a:r>
            <a:r>
              <a:rPr lang="fr-FR" sz="1800" b="1" u="sng" dirty="0">
                <a:latin typeface="Arial"/>
                <a:cs typeface="Arial"/>
              </a:rPr>
              <a:t>le nombre de sous-vœux n’est pas limité</a:t>
            </a:r>
            <a:r>
              <a:rPr lang="fr-FR" sz="1800" b="1" dirty="0">
                <a:latin typeface="Arial"/>
                <a:cs typeface="Arial"/>
              </a:rPr>
              <a:t> : </a:t>
            </a:r>
            <a:endParaRPr lang="fr-FR" sz="1800" b="1" dirty="0" smtClean="0">
              <a:latin typeface="Arial"/>
              <a:cs typeface="Arial"/>
            </a:endParaRPr>
          </a:p>
          <a:p>
            <a:endParaRPr lang="fr-FR" sz="500" b="1" u="sng" dirty="0">
              <a:latin typeface="Arial" panose="020B0604020202020204" pitchFamily="34" charset="0"/>
              <a:cs typeface="Arial" panose="020B0604020202020204" pitchFamily="34" charset="0"/>
            </a:endParaRPr>
          </a:p>
          <a:p>
            <a:pPr lvl="0" algn="just"/>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IFSI</a:t>
            </a:r>
            <a:r>
              <a:rPr lang="fr-FR" sz="1600" b="1" dirty="0"/>
              <a:t> </a:t>
            </a:r>
            <a:r>
              <a:rPr lang="fr-FR" sz="1600" dirty="0">
                <a:solidFill>
                  <a:schemeClr val="tx1"/>
                </a:solidFill>
              </a:rPr>
              <a:t>(Instituts de Formation en Soins Infirmiers) et</a:t>
            </a:r>
            <a:r>
              <a:rPr lang="fr-FR" sz="1600" dirty="0"/>
              <a:t> </a:t>
            </a:r>
            <a:r>
              <a:rPr lang="fr-FR" sz="1600" b="1" dirty="0">
                <a:solidFill>
                  <a:schemeClr val="bg1"/>
                </a:solidFill>
                <a:highlight>
                  <a:srgbClr val="0000FF"/>
                </a:highlight>
              </a:rPr>
              <a:t>les instituts d'orthophonie, orthoptie et audioprothèse</a:t>
            </a:r>
            <a:r>
              <a:rPr lang="fr-FR" sz="1600" b="1" dirty="0"/>
              <a:t> </a:t>
            </a:r>
            <a:r>
              <a:rPr lang="fr-FR" sz="1600" dirty="0">
                <a:solidFill>
                  <a:schemeClr val="tx1"/>
                </a:solidFill>
              </a:rPr>
              <a:t>regroupés à </a:t>
            </a:r>
            <a:r>
              <a:rPr lang="fr-FR" sz="1600" b="1" dirty="0">
                <a:solidFill>
                  <a:schemeClr val="tx1"/>
                </a:solidFill>
              </a:rPr>
              <a:t>l’échelle territoriale</a:t>
            </a:r>
            <a:r>
              <a:rPr lang="fr-FR" sz="1600" dirty="0">
                <a:solidFill>
                  <a:schemeClr val="tx1"/>
                </a:solidFill>
              </a:rPr>
              <a:t>. </a:t>
            </a:r>
            <a:endParaRPr lang="fr-FR" sz="1600" dirty="0" smtClean="0">
              <a:solidFill>
                <a:schemeClr val="tx1"/>
              </a:solidFill>
            </a:endParaRPr>
          </a:p>
          <a:p>
            <a:pPr marL="179388" lvl="0" algn="just"/>
            <a:r>
              <a:rPr lang="fr-FR" sz="1600" b="1" i="1" dirty="0" smtClean="0">
                <a:solidFill>
                  <a:schemeClr val="tx1"/>
                </a:solidFill>
              </a:rPr>
              <a:t>Rappel</a:t>
            </a:r>
            <a:r>
              <a:rPr lang="fr-FR" sz="1600" i="1" dirty="0" smtClean="0">
                <a:solidFill>
                  <a:schemeClr val="tx1"/>
                </a:solidFill>
              </a:rPr>
              <a:t> </a:t>
            </a:r>
            <a:r>
              <a:rPr lang="fr-FR" sz="1600" b="1" i="1" dirty="0">
                <a:solidFill>
                  <a:schemeClr val="tx1"/>
                </a:solidFill>
              </a:rPr>
              <a:t>: limitation de 5 vœux multiples maximum par filière </a:t>
            </a:r>
          </a:p>
          <a:p>
            <a:pPr lvl="0" algn="just"/>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écoles d'ingénieurs et de commerce/management</a:t>
            </a:r>
            <a:r>
              <a:rPr lang="fr-FR" sz="1600" b="1" dirty="0"/>
              <a:t> </a:t>
            </a:r>
            <a:r>
              <a:rPr lang="fr-FR" sz="1600" dirty="0">
                <a:solidFill>
                  <a:schemeClr val="tx1"/>
                </a:solidFill>
              </a:rPr>
              <a:t>regroupées </a:t>
            </a:r>
            <a:r>
              <a:rPr lang="fr-FR" sz="1600" b="1" dirty="0">
                <a:solidFill>
                  <a:schemeClr val="tx1"/>
                </a:solidFill>
              </a:rPr>
              <a:t>en réseau </a:t>
            </a:r>
            <a:r>
              <a:rPr lang="fr-FR" sz="1600" dirty="0">
                <a:solidFill>
                  <a:schemeClr val="tx1"/>
                </a:solidFill>
              </a:rPr>
              <a:t>et qui </a:t>
            </a:r>
            <a:r>
              <a:rPr lang="fr-FR" sz="1600" b="1" dirty="0">
                <a:solidFill>
                  <a:schemeClr val="tx1"/>
                </a:solidFill>
              </a:rPr>
              <a:t>recrutent sur concours commun </a:t>
            </a:r>
          </a:p>
          <a:p>
            <a:pPr lvl="0" algn="just"/>
            <a:r>
              <a:rPr lang="fr-FR" sz="1600" b="1" dirty="0">
                <a:solidFill>
                  <a:srgbClr val="EC130E"/>
                </a:solidFill>
              </a:rPr>
              <a:t>&gt; </a:t>
            </a:r>
            <a:r>
              <a:rPr lang="fr-FR" sz="1600" b="1" dirty="0" smtClean="0">
                <a:solidFill>
                  <a:schemeClr val="bg1"/>
                </a:solidFill>
                <a:highlight>
                  <a:srgbClr val="0000FF"/>
                </a:highlight>
              </a:rPr>
              <a:t>Le </a:t>
            </a:r>
            <a:r>
              <a:rPr lang="fr-FR" sz="1600" b="1" dirty="0">
                <a:solidFill>
                  <a:schemeClr val="bg1"/>
                </a:solidFill>
                <a:highlight>
                  <a:srgbClr val="0000FF"/>
                </a:highlight>
              </a:rPr>
              <a:t>réseau des Sciences Po / IEP</a:t>
            </a:r>
            <a:r>
              <a:rPr lang="fr-FR" sz="1600" b="1" dirty="0"/>
              <a:t> </a:t>
            </a:r>
            <a:r>
              <a:rPr lang="fr-FR" sz="1600" dirty="0">
                <a:solidFill>
                  <a:schemeClr val="tx1"/>
                </a:solidFill>
              </a:rPr>
              <a:t>(Aix, Lille, Lyon, Rennes, Saint-Germain-en-Laye, Strasbourg et Toulouse) et </a:t>
            </a:r>
            <a:r>
              <a:rPr lang="fr-FR" sz="1600" b="1" dirty="0">
                <a:solidFill>
                  <a:schemeClr val="bg1"/>
                </a:solidFill>
                <a:highlight>
                  <a:srgbClr val="0000FF"/>
                </a:highlight>
              </a:rPr>
              <a:t>Sciences Po / IEP Paris</a:t>
            </a:r>
            <a:r>
              <a:rPr lang="fr-FR" sz="1600" b="1" dirty="0"/>
              <a:t> </a:t>
            </a:r>
          </a:p>
          <a:p>
            <a:pPr lvl="0" algn="just"/>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parcours spécifiques "accès santé" (PASS) en Ile-de-France</a:t>
            </a:r>
            <a:r>
              <a:rPr lang="fr-FR" sz="1600" b="1" dirty="0"/>
              <a:t> </a:t>
            </a:r>
            <a:r>
              <a:rPr lang="fr-FR" sz="1600" dirty="0">
                <a:solidFill>
                  <a:schemeClr val="tx1"/>
                </a:solidFill>
              </a:rPr>
              <a:t>regroupés à l’échelle régionale </a:t>
            </a:r>
          </a:p>
          <a:p>
            <a:pPr algn="just"/>
            <a:r>
              <a:rPr lang="fr-FR" sz="1600" b="1" dirty="0">
                <a:solidFill>
                  <a:srgbClr val="EC130E"/>
                </a:solidFill>
              </a:rPr>
              <a:t>&gt; </a:t>
            </a:r>
            <a:r>
              <a:rPr lang="fr-FR" sz="1600" b="1" dirty="0" smtClean="0">
                <a:solidFill>
                  <a:schemeClr val="bg1"/>
                </a:solidFill>
                <a:highlight>
                  <a:srgbClr val="0000FF"/>
                </a:highlight>
              </a:rPr>
              <a:t>Le </a:t>
            </a:r>
            <a:r>
              <a:rPr lang="fr-FR" sz="1600" b="1" dirty="0">
                <a:solidFill>
                  <a:schemeClr val="bg1"/>
                </a:solidFill>
                <a:highlight>
                  <a:srgbClr val="0000FF"/>
                </a:highlight>
              </a:rPr>
              <a:t>concours commun des écoles nationales vétérinaires</a:t>
            </a:r>
            <a:r>
              <a:rPr lang="fr-FR" sz="1600" b="1" dirty="0"/>
              <a:t> </a:t>
            </a:r>
            <a:r>
              <a:rPr lang="fr-FR" sz="1400" b="1" dirty="0"/>
              <a:t>   </a:t>
            </a:r>
            <a:endParaRPr lang="fr-FR" sz="1400" b="1" dirty="0">
              <a:cs typeface="Aria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32</a:t>
            </a:fld>
            <a:endParaRPr lang="fr-FR"/>
          </a:p>
        </p:txBody>
      </p:sp>
    </p:spTree>
    <p:extLst>
      <p:ext uri="{BB962C8B-B14F-4D97-AF65-F5344CB8AC3E}">
        <p14:creationId xmlns:p14="http://schemas.microsoft.com/office/powerpoint/2010/main" val="20073594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Focus sur les vœux multiples : exemples (4/4)</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33</a:t>
            </a:fld>
            <a:endParaRPr lang="fr-FR"/>
          </a:p>
        </p:txBody>
      </p:sp>
      <p:sp>
        <p:nvSpPr>
          <p:cNvPr id="8" name="Espace réservé du contenu 7"/>
          <p:cNvSpPr>
            <a:spLocks noGrp="1"/>
          </p:cNvSpPr>
          <p:nvPr>
            <p:ph sz="quarter" idx="4294967295"/>
          </p:nvPr>
        </p:nvSpPr>
        <p:spPr>
          <a:xfrm>
            <a:off x="251520" y="1275606"/>
            <a:ext cx="8514816" cy="2646313"/>
          </a:xfrm>
        </p:spPr>
        <p:txBody>
          <a:bodyPr/>
          <a:lstStyle/>
          <a:p>
            <a:pPr>
              <a:spcAft>
                <a:spcPts val="0"/>
              </a:spcAft>
              <a:defRPr/>
            </a:pPr>
            <a:endParaRPr lang="fr-FR" sz="1600" b="1" dirty="0">
              <a:solidFill>
                <a:srgbClr val="F28E65"/>
              </a:solidFill>
            </a:endParaRPr>
          </a:p>
          <a:p>
            <a:pPr algn="just">
              <a:spcAft>
                <a:spcPts val="0"/>
              </a:spcAft>
              <a:defRPr/>
            </a:pPr>
            <a:r>
              <a:rPr lang="fr-FR" sz="1600" b="1" dirty="0"/>
              <a:t>Vous demandez un BTS « Métiers de la chimie » dans 7 établissements </a:t>
            </a:r>
            <a:r>
              <a:rPr lang="fr-FR" sz="1600" b="1" dirty="0" smtClean="0"/>
              <a:t>différents</a:t>
            </a:r>
            <a:endParaRPr lang="fr-FR" sz="800" b="1" dirty="0" smtClean="0"/>
          </a:p>
          <a:p>
            <a:pPr algn="just">
              <a:spcAft>
                <a:spcPts val="0"/>
              </a:spcAft>
              <a:defRPr/>
            </a:pPr>
            <a:endParaRPr lang="fr-FR" sz="400" b="1" dirty="0"/>
          </a:p>
          <a:p>
            <a:pPr marL="285750" indent="-285750" algn="just">
              <a:spcAft>
                <a:spcPts val="0"/>
              </a:spcAft>
              <a:buFont typeface="Wingdings" panose="05000000000000000000" pitchFamily="2" charset="2"/>
              <a:buChar char="à"/>
              <a:defRPr/>
            </a:pPr>
            <a:r>
              <a:rPr lang="fr-FR" sz="1600" dirty="0">
                <a:solidFill>
                  <a:schemeClr val="tx1"/>
                </a:solidFill>
                <a:sym typeface="Wingdings" panose="05000000000000000000" pitchFamily="2" charset="2"/>
              </a:rPr>
              <a:t>Dans votre dossier, ces demandes comptent pour 1 vœu </a:t>
            </a:r>
            <a:r>
              <a:rPr lang="fr-FR" sz="1600" dirty="0" smtClean="0">
                <a:solidFill>
                  <a:schemeClr val="tx1"/>
                </a:solidFill>
                <a:sym typeface="Wingdings" panose="05000000000000000000" pitchFamily="2" charset="2"/>
              </a:rPr>
              <a:t>(</a:t>
            </a:r>
            <a:r>
              <a:rPr lang="fr-FR" sz="1600" dirty="0">
                <a:solidFill>
                  <a:schemeClr val="tx1"/>
                </a:solidFill>
                <a:sym typeface="Wingdings" panose="05000000000000000000" pitchFamily="2" charset="2"/>
              </a:rPr>
              <a:t>le BTS) et 7 sous-vœux (les établissements) qui sont décomptés dans la limite des 20 sous-vœux autorisés. </a:t>
            </a:r>
          </a:p>
          <a:p>
            <a:pPr algn="just">
              <a:spcAft>
                <a:spcPts val="0"/>
              </a:spcAft>
              <a:defRPr/>
            </a:pPr>
            <a:endParaRPr lang="fr-FR" sz="1600" dirty="0">
              <a:sym typeface="Wingdings" panose="05000000000000000000" pitchFamily="2" charset="2"/>
            </a:endParaRPr>
          </a:p>
          <a:p>
            <a:pPr algn="just" defTabSz="457200">
              <a:spcAft>
                <a:spcPts val="0"/>
              </a:spcAft>
              <a:defRPr/>
            </a:pPr>
            <a:r>
              <a:rPr lang="fr-FR" sz="1600" b="1" dirty="0"/>
              <a:t>Le regroupement d’instituts de formation en soins infirmiers (IFSI) de l’Université </a:t>
            </a:r>
            <a:r>
              <a:rPr lang="fr-FR" sz="1600" b="1" dirty="0" smtClean="0"/>
              <a:t>Paris Saclay propose 7 </a:t>
            </a:r>
            <a:r>
              <a:rPr lang="fr-FR" sz="1600" b="1" dirty="0"/>
              <a:t>instituts. Vous demandez </a:t>
            </a:r>
            <a:r>
              <a:rPr lang="fr-FR" sz="1600" b="1" dirty="0" smtClean="0"/>
              <a:t>4 instituts </a:t>
            </a:r>
            <a:r>
              <a:rPr lang="fr-FR" sz="1600" b="1" dirty="0"/>
              <a:t>au sein de ce </a:t>
            </a:r>
            <a:r>
              <a:rPr lang="fr-FR" sz="1600" b="1" dirty="0" smtClean="0"/>
              <a:t>regroupement :</a:t>
            </a:r>
            <a:endParaRPr lang="fr-FR" sz="1600" dirty="0" smtClean="0">
              <a:sym typeface="Wingdings" panose="05000000000000000000" pitchFamily="2" charset="2"/>
            </a:endParaRPr>
          </a:p>
          <a:p>
            <a:pPr algn="just">
              <a:spcAft>
                <a:spcPts val="0"/>
              </a:spcAft>
              <a:defRPr/>
            </a:pPr>
            <a:endParaRPr lang="fr-FR" sz="400" dirty="0" smtClean="0">
              <a:solidFill>
                <a:schemeClr val="tx1"/>
              </a:solidFill>
              <a:sym typeface="Wingdings" panose="05000000000000000000" pitchFamily="2" charset="2"/>
            </a:endParaRPr>
          </a:p>
          <a:p>
            <a:pPr marL="285750" indent="-285750" algn="just">
              <a:spcAft>
                <a:spcPts val="0"/>
              </a:spcAft>
              <a:buFont typeface="Wingdings" panose="05000000000000000000" pitchFamily="2" charset="2"/>
              <a:buChar char="à"/>
              <a:defRPr/>
            </a:pPr>
            <a:r>
              <a:rPr lang="fr-FR" sz="1600" dirty="0" smtClean="0">
                <a:solidFill>
                  <a:schemeClr val="tx1"/>
                </a:solidFill>
                <a:sym typeface="Wingdings" panose="05000000000000000000" pitchFamily="2" charset="2"/>
              </a:rPr>
              <a:t>Dans </a:t>
            </a:r>
            <a:r>
              <a:rPr lang="fr-FR" sz="1600" dirty="0">
                <a:solidFill>
                  <a:schemeClr val="tx1"/>
                </a:solidFill>
                <a:sym typeface="Wingdings" panose="05000000000000000000" pitchFamily="2" charset="2"/>
              </a:rPr>
              <a:t>votre dossier, ces demandes comptent pour 1 vœu </a:t>
            </a:r>
            <a:r>
              <a:rPr lang="fr-FR" sz="1600" dirty="0" smtClean="0">
                <a:solidFill>
                  <a:schemeClr val="tx1"/>
                </a:solidFill>
                <a:sym typeface="Wingdings" panose="05000000000000000000" pitchFamily="2" charset="2"/>
              </a:rPr>
              <a:t>(</a:t>
            </a:r>
            <a:r>
              <a:rPr lang="fr-FR" sz="1600" dirty="0">
                <a:solidFill>
                  <a:schemeClr val="tx1"/>
                </a:solidFill>
                <a:sym typeface="Wingdings" panose="05000000000000000000" pitchFamily="2" charset="2"/>
              </a:rPr>
              <a:t>le regroupement d’IFSI) et </a:t>
            </a:r>
            <a:r>
              <a:rPr lang="fr-FR" sz="1600" dirty="0" smtClean="0">
                <a:solidFill>
                  <a:schemeClr val="tx1"/>
                </a:solidFill>
                <a:sym typeface="Wingdings" panose="05000000000000000000" pitchFamily="2" charset="2"/>
              </a:rPr>
              <a:t>4 </a:t>
            </a:r>
            <a:r>
              <a:rPr lang="fr-FR" sz="1600" dirty="0">
                <a:solidFill>
                  <a:schemeClr val="tx1"/>
                </a:solidFill>
                <a:sym typeface="Wingdings" panose="05000000000000000000" pitchFamily="2" charset="2"/>
              </a:rPr>
              <a:t>sous-vœux (les instituts), qui ne sont pas décomptés. </a:t>
            </a:r>
          </a:p>
          <a:p>
            <a:pPr defTabSz="457200">
              <a:spcAft>
                <a:spcPts val="0"/>
              </a:spcAft>
              <a:defRPr/>
            </a:pPr>
            <a:endParaRPr lang="fr-FR" sz="1600" b="1" dirty="0"/>
          </a:p>
          <a:p>
            <a:pPr marL="742950" lvl="1" indent="-285750" defTabSz="457200">
              <a:spcBef>
                <a:spcPts val="0"/>
              </a:spcBef>
              <a:spcAft>
                <a:spcPts val="0"/>
              </a:spcAft>
              <a:defRPr/>
            </a:pPr>
            <a:endParaRPr lang="fr-FR" sz="1600" dirty="0">
              <a:solidFill>
                <a:srgbClr val="0C5076"/>
              </a:solidFill>
            </a:endParaRPr>
          </a:p>
          <a:p>
            <a:pPr marL="742950" lvl="1" indent="-285750" defTabSz="457200">
              <a:spcBef>
                <a:spcPts val="0"/>
              </a:spcBef>
              <a:spcAft>
                <a:spcPts val="0"/>
              </a:spcAft>
              <a:defRPr/>
            </a:pPr>
            <a:endParaRPr lang="fr-FR" sz="1600" dirty="0">
              <a:solidFill>
                <a:srgbClr val="0C5076"/>
              </a:solidFill>
            </a:endParaRPr>
          </a:p>
        </p:txBody>
      </p:sp>
      <p:sp>
        <p:nvSpPr>
          <p:cNvPr id="3" name="Rectangle à coins arrondis 2"/>
          <p:cNvSpPr/>
          <p:nvPr/>
        </p:nvSpPr>
        <p:spPr>
          <a:xfrm>
            <a:off x="251520" y="3795393"/>
            <a:ext cx="8137106" cy="557316"/>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a:solidFill>
                  <a:schemeClr val="bg1"/>
                </a:solidFill>
              </a:rPr>
              <a:t>A noter </a:t>
            </a:r>
            <a:r>
              <a:rPr lang="fr-FR" sz="1600" kern="0">
                <a:solidFill>
                  <a:schemeClr val="bg1"/>
                </a:solidFill>
              </a:rPr>
              <a:t>: rassurez-vous, dans votre dossier Parcoursup, un compteur de vœux permet de suivre les vœux multiples et sous-vœux formulés.</a:t>
            </a:r>
            <a:endParaRPr lang="fr-FR" sz="1600" kern="0" dirty="0">
              <a:solidFill>
                <a:schemeClr val="bg1"/>
              </a:solidFill>
            </a:endParaRPr>
          </a:p>
        </p:txBody>
      </p:sp>
    </p:spTree>
    <p:extLst>
      <p:ext uri="{BB962C8B-B14F-4D97-AF65-F5344CB8AC3E}">
        <p14:creationId xmlns:p14="http://schemas.microsoft.com/office/powerpoint/2010/main" val="19430046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Focus sur les vœux en apprentissage </a:t>
            </a:r>
          </a:p>
        </p:txBody>
      </p:sp>
      <p:sp>
        <p:nvSpPr>
          <p:cNvPr id="3" name="Espace réservé du contenu 2"/>
          <p:cNvSpPr>
            <a:spLocks noGrp="1"/>
          </p:cNvSpPr>
          <p:nvPr>
            <p:ph sz="quarter" idx="4294967295"/>
          </p:nvPr>
        </p:nvSpPr>
        <p:spPr>
          <a:xfrm>
            <a:off x="294694" y="1303836"/>
            <a:ext cx="8424936" cy="3513319"/>
          </a:xfrm>
        </p:spPr>
        <p:txBody>
          <a:bodyPr/>
          <a:lstStyle/>
          <a:p>
            <a:pPr marL="0" lvl="1" indent="0">
              <a:spcBef>
                <a:spcPts val="0"/>
              </a:spcBef>
              <a:spcAft>
                <a:spcPts val="0"/>
              </a:spcAft>
              <a:buNone/>
              <a:defRPr/>
            </a:pPr>
            <a:endParaRPr lang="fr-FR" sz="1600" dirty="0">
              <a:solidFill>
                <a:srgbClr val="0C5076"/>
              </a:solidFill>
            </a:endParaRPr>
          </a:p>
          <a:p>
            <a:r>
              <a:rPr lang="fr-FR" sz="1600" b="1" dirty="0">
                <a:solidFill>
                  <a:srgbClr val="EC130E"/>
                </a:solidFill>
              </a:rPr>
              <a:t>&gt;</a:t>
            </a:r>
            <a:r>
              <a:rPr lang="fr-FR" sz="1600" b="1" dirty="0">
                <a:solidFill>
                  <a:srgbClr val="FF0000"/>
                </a:solidFill>
              </a:rPr>
              <a:t> </a:t>
            </a:r>
            <a:r>
              <a:rPr lang="fr-FR" sz="1600" b="1" dirty="0">
                <a:solidFill>
                  <a:schemeClr val="bg1"/>
                </a:solidFill>
                <a:highlight>
                  <a:srgbClr val="0000FF"/>
                </a:highlight>
              </a:rPr>
              <a:t>Jusqu’à 10 vœux en apprentissage</a:t>
            </a:r>
            <a:r>
              <a:rPr lang="fr-FR" sz="1600" dirty="0">
                <a:solidFill>
                  <a:schemeClr val="tx1"/>
                </a:solidFill>
              </a:rPr>
              <a:t>, en plus des 10 autres vœux autorisés</a:t>
            </a:r>
          </a:p>
          <a:p>
            <a:pPr>
              <a:spcAft>
                <a:spcPts val="0"/>
              </a:spcAft>
            </a:pPr>
            <a:endParaRPr lang="fr-FR" sz="1600" dirty="0"/>
          </a:p>
          <a:p>
            <a:r>
              <a:rPr lang="fr-FR" sz="1600" b="1" dirty="0">
                <a:solidFill>
                  <a:srgbClr val="EC130E"/>
                </a:solidFill>
              </a:rPr>
              <a:t>&gt;</a:t>
            </a:r>
            <a:r>
              <a:rPr lang="fr-FR" sz="1600" b="1" dirty="0">
                <a:solidFill>
                  <a:srgbClr val="F28E65"/>
                </a:solidFill>
              </a:rPr>
              <a:t> </a:t>
            </a:r>
            <a:r>
              <a:rPr lang="fr-FR" sz="1600" b="1" dirty="0">
                <a:solidFill>
                  <a:schemeClr val="bg1"/>
                </a:solidFill>
                <a:highlight>
                  <a:srgbClr val="0000FF"/>
                </a:highlight>
              </a:rPr>
              <a:t>Pas de date limite pour formuler des vœux en apprentissage</a:t>
            </a:r>
            <a:r>
              <a:rPr lang="fr-FR" sz="1600" b="1" dirty="0"/>
              <a:t> </a:t>
            </a:r>
            <a:r>
              <a:rPr lang="fr-FR" sz="1600" dirty="0">
                <a:solidFill>
                  <a:schemeClr val="tx1"/>
                </a:solidFill>
              </a:rPr>
              <a:t>(pour la majorité des formations en apprentissage)</a:t>
            </a:r>
          </a:p>
          <a:p>
            <a:endParaRPr lang="fr-FR" sz="1600" b="1" dirty="0">
              <a:solidFill>
                <a:srgbClr val="FF0000"/>
              </a:solidFill>
            </a:endParaRPr>
          </a:p>
          <a:p>
            <a:r>
              <a:rPr lang="fr-FR" sz="1600" b="1" dirty="0">
                <a:solidFill>
                  <a:srgbClr val="FF0000"/>
                </a:solidFill>
              </a:rPr>
              <a:t>&gt;</a:t>
            </a:r>
            <a:r>
              <a:rPr lang="fr-FR" sz="1600" dirty="0"/>
              <a:t> </a:t>
            </a:r>
            <a:r>
              <a:rPr lang="fr-FR" sz="1600" b="1" dirty="0">
                <a:solidFill>
                  <a:schemeClr val="bg1"/>
                </a:solidFill>
                <a:highlight>
                  <a:srgbClr val="0000FF"/>
                </a:highlight>
              </a:rPr>
              <a:t>Une rubrique spécifique dans votre dossier pour vos vœux en apprentissage</a:t>
            </a:r>
          </a:p>
          <a:p>
            <a:endParaRPr lang="fr-FR" sz="800" dirty="0"/>
          </a:p>
          <a:p>
            <a:endParaRPr lang="fr-FR" sz="5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34</a:t>
            </a:fld>
            <a:endParaRPr lang="fr-FR"/>
          </a:p>
        </p:txBody>
      </p:sp>
      <p:sp>
        <p:nvSpPr>
          <p:cNvPr id="4" name="Rectangle à coins arrondis 3"/>
          <p:cNvSpPr/>
          <p:nvPr/>
        </p:nvSpPr>
        <p:spPr>
          <a:xfrm>
            <a:off x="453761" y="3540266"/>
            <a:ext cx="8332279" cy="914400"/>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dirty="0">
                <a:solidFill>
                  <a:schemeClr val="bg1"/>
                </a:solidFill>
              </a:rPr>
              <a:t>Rappel</a:t>
            </a:r>
            <a:r>
              <a:rPr lang="fr-FR" sz="1600" b="1" kern="0" dirty="0">
                <a:solidFill>
                  <a:schemeClr val="bg1"/>
                </a:solidFill>
              </a:rPr>
              <a:t> </a:t>
            </a:r>
            <a:r>
              <a:rPr lang="fr-FR" sz="1600" kern="0" dirty="0">
                <a:solidFill>
                  <a:schemeClr val="bg1"/>
                </a:solidFill>
              </a:rPr>
              <a:t>: les centres de formation en apprentissage ont pour mission d’accompagner les candidats en apprentissage pour trouver un employeur et signer un contrat d’apprentissage.</a:t>
            </a:r>
          </a:p>
          <a:p>
            <a:pPr marL="0" lvl="1" defTabSz="457200">
              <a:lnSpc>
                <a:spcPct val="90000"/>
              </a:lnSpc>
              <a:buSzPct val="100000"/>
              <a:defRPr/>
            </a:pPr>
            <a:r>
              <a:rPr lang="fr-FR" sz="1600" kern="0" dirty="0">
                <a:solidFill>
                  <a:schemeClr val="bg1"/>
                </a:solidFill>
              </a:rPr>
              <a:t>Retrouvez des conseils pour trouver un employeur sur </a:t>
            </a:r>
            <a:r>
              <a:rPr lang="fr-FR" sz="1600" kern="0" dirty="0" smtClean="0">
                <a:solidFill>
                  <a:schemeClr val="bg1"/>
                </a:solidFill>
              </a:rPr>
              <a:t>parcoursup.gouv.fr  </a:t>
            </a:r>
            <a:endParaRPr lang="fr-FR" sz="1600" kern="0" dirty="0">
              <a:solidFill>
                <a:schemeClr val="bg1"/>
              </a:solidFill>
            </a:endParaRPr>
          </a:p>
        </p:txBody>
      </p:sp>
      <p:sp>
        <p:nvSpPr>
          <p:cNvPr id="7" name="Rectangle à coins arrondis 6"/>
          <p:cNvSpPr/>
          <p:nvPr/>
        </p:nvSpPr>
        <p:spPr>
          <a:xfrm>
            <a:off x="4170557" y="86105"/>
            <a:ext cx="459450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vœux </a:t>
            </a:r>
            <a:r>
              <a:rPr lang="fr-FR" sz="1400" b="1" kern="0" dirty="0" smtClean="0">
                <a:solidFill>
                  <a:srgbClr val="000091"/>
                </a:solidFill>
                <a:latin typeface="Arial"/>
              </a:rPr>
              <a:t>pour des formations en apprentissage</a:t>
            </a:r>
            <a:endParaRPr lang="fr-FR" sz="1400" b="1" kern="0" dirty="0">
              <a:solidFill>
                <a:srgbClr val="000091"/>
              </a:solidFill>
              <a:latin typeface="Arial"/>
            </a:endParaRPr>
          </a:p>
        </p:txBody>
      </p:sp>
    </p:spTree>
    <p:extLst>
      <p:ext uri="{BB962C8B-B14F-4D97-AF65-F5344CB8AC3E}">
        <p14:creationId xmlns:p14="http://schemas.microsoft.com/office/powerpoint/2010/main" val="32246294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Focus sur le secteur géographique (1/2) </a:t>
            </a:r>
          </a:p>
        </p:txBody>
      </p:sp>
      <p:sp>
        <p:nvSpPr>
          <p:cNvPr id="3" name="Espace réservé du contenu 2"/>
          <p:cNvSpPr>
            <a:spLocks noGrp="1"/>
          </p:cNvSpPr>
          <p:nvPr>
            <p:ph sz="quarter" idx="4294967295"/>
          </p:nvPr>
        </p:nvSpPr>
        <p:spPr>
          <a:xfrm>
            <a:off x="359999" y="1419622"/>
            <a:ext cx="8523604" cy="3280966"/>
          </a:xfrm>
        </p:spPr>
        <p:txBody>
          <a:bodyPr/>
          <a:lstStyle/>
          <a:p>
            <a:pPr marL="0" lvl="1" indent="0">
              <a:buSzPct val="100000"/>
              <a:buNone/>
            </a:pPr>
            <a:r>
              <a:rPr lang="fr-FR" sz="1600" b="1" dirty="0">
                <a:solidFill>
                  <a:schemeClr val="bg1"/>
                </a:solidFill>
                <a:highlight>
                  <a:srgbClr val="0000FF"/>
                </a:highlight>
              </a:rPr>
              <a:t>Pour les formations sélectives</a:t>
            </a:r>
            <a:r>
              <a:rPr lang="fr-FR" sz="1600" b="1" dirty="0"/>
              <a:t> (BTS, BUT, IFSI, écoles…) </a:t>
            </a:r>
            <a:r>
              <a:rPr lang="fr-FR" sz="1700" b="1" dirty="0"/>
              <a:t> </a:t>
            </a:r>
            <a:r>
              <a:rPr lang="fr-FR" sz="1700" dirty="0"/>
              <a:t> </a:t>
            </a:r>
            <a:endParaRPr lang="fr-FR" dirty="0"/>
          </a:p>
          <a:p>
            <a:pPr marL="177800" lvl="1" indent="-177800" algn="just">
              <a:lnSpc>
                <a:spcPct val="80000"/>
              </a:lnSpc>
              <a:buClr>
                <a:srgbClr val="EC130E"/>
              </a:buClr>
              <a:buSzPct val="100000"/>
              <a:buFont typeface="Lucida Grande"/>
              <a:buChar char="&gt;"/>
              <a:defRPr/>
            </a:pPr>
            <a:r>
              <a:rPr lang="fr-FR" sz="1400" b="1" u="sng" dirty="0">
                <a:solidFill>
                  <a:schemeClr val="tx1"/>
                </a:solidFill>
              </a:rPr>
              <a:t>Il n’y a pas de secteur </a:t>
            </a:r>
            <a:r>
              <a:rPr lang="fr-FR" sz="1400" b="1" u="sng" dirty="0" smtClean="0">
                <a:solidFill>
                  <a:schemeClr val="tx1"/>
                </a:solidFill>
              </a:rPr>
              <a:t>géographique.</a:t>
            </a:r>
            <a:r>
              <a:rPr lang="fr-FR" sz="1400" b="1" dirty="0" smtClean="0">
                <a:solidFill>
                  <a:schemeClr val="tx1"/>
                </a:solidFill>
              </a:rPr>
              <a:t>  </a:t>
            </a:r>
            <a:r>
              <a:rPr lang="fr-FR" sz="1400" dirty="0" smtClean="0">
                <a:solidFill>
                  <a:schemeClr val="tx1"/>
                </a:solidFill>
              </a:rPr>
              <a:t>Les </a:t>
            </a:r>
            <a:r>
              <a:rPr lang="fr-FR" sz="1400" dirty="0">
                <a:solidFill>
                  <a:schemeClr val="tx1"/>
                </a:solidFill>
              </a:rPr>
              <a:t>lycéens peuvent faire des vœux pour les formations qui les intéressent où qu’elles soient, dans leur académie ou en dehors</a:t>
            </a:r>
            <a:r>
              <a:rPr lang="fr-FR" sz="1400" dirty="0" smtClean="0">
                <a:solidFill>
                  <a:schemeClr val="tx1"/>
                </a:solidFill>
              </a:rPr>
              <a:t>.</a:t>
            </a:r>
            <a:r>
              <a:rPr lang="fr-FR" sz="1400" b="1" u="sng" dirty="0" smtClean="0">
                <a:solidFill>
                  <a:schemeClr val="tx1"/>
                </a:solidFill>
              </a:rPr>
              <a:t> </a:t>
            </a:r>
            <a:endParaRPr lang="fr-FR" sz="1400" dirty="0">
              <a:solidFill>
                <a:schemeClr val="tx1"/>
              </a:solidFill>
            </a:endParaRPr>
          </a:p>
          <a:p>
            <a:pPr marL="0" lvl="1" indent="0">
              <a:lnSpc>
                <a:spcPct val="80000"/>
              </a:lnSpc>
              <a:buClr>
                <a:srgbClr val="EC130E"/>
              </a:buClr>
              <a:buSzPct val="100000"/>
              <a:buNone/>
              <a:defRPr/>
            </a:pPr>
            <a:r>
              <a:rPr lang="fr-FR" sz="1600" b="1" dirty="0" smtClean="0">
                <a:solidFill>
                  <a:schemeClr val="bg1"/>
                </a:solidFill>
                <a:highlight>
                  <a:srgbClr val="0000FF"/>
                </a:highlight>
              </a:rPr>
              <a:t>Pour </a:t>
            </a:r>
            <a:r>
              <a:rPr lang="fr-FR" sz="1600" b="1" dirty="0">
                <a:solidFill>
                  <a:schemeClr val="bg1"/>
                </a:solidFill>
                <a:highlight>
                  <a:srgbClr val="0000FF"/>
                </a:highlight>
              </a:rPr>
              <a:t>les formations non-sélectives</a:t>
            </a:r>
            <a:r>
              <a:rPr lang="fr-FR" sz="1600" b="1" dirty="0"/>
              <a:t> (licences, </a:t>
            </a:r>
            <a:r>
              <a:rPr lang="fr-FR" sz="1600" b="1" dirty="0" smtClean="0"/>
              <a:t>PPPE, PASS</a:t>
            </a:r>
            <a:r>
              <a:rPr lang="fr-FR" sz="1600" b="1" dirty="0"/>
              <a:t>)</a:t>
            </a:r>
            <a:r>
              <a:rPr lang="fr-FR" sz="1700" dirty="0"/>
              <a:t> </a:t>
            </a:r>
            <a:endParaRPr lang="fr-FR" sz="1700" dirty="0">
              <a:cs typeface="Arial"/>
            </a:endParaRPr>
          </a:p>
          <a:p>
            <a:pPr marL="177800" lvl="1" indent="-177800" algn="just">
              <a:lnSpc>
                <a:spcPct val="90000"/>
              </a:lnSpc>
              <a:buClr>
                <a:srgbClr val="EC130E"/>
              </a:buClr>
              <a:buSzPct val="100000"/>
              <a:buFont typeface="Lucida Grande"/>
              <a:buChar char="&gt;"/>
              <a:defRPr/>
            </a:pPr>
            <a:r>
              <a:rPr lang="fr-FR" sz="1400" dirty="0">
                <a:solidFill>
                  <a:schemeClr val="tx1"/>
                </a:solidFill>
              </a:rPr>
              <a:t>Les lycéens peuvent faire des vœux pour les formations qui les intéressent dans leur académie ou en dehors. Lorsque la </a:t>
            </a:r>
            <a:r>
              <a:rPr lang="fr-FR" sz="1400" dirty="0" smtClean="0">
                <a:solidFill>
                  <a:schemeClr val="tx1"/>
                </a:solidFill>
              </a:rPr>
              <a:t>licence, le PPPE </a:t>
            </a:r>
            <a:r>
              <a:rPr lang="fr-FR" sz="1400" dirty="0">
                <a:solidFill>
                  <a:schemeClr val="tx1"/>
                </a:solidFill>
              </a:rPr>
              <a:t>ou le PASS est très demandé, </a:t>
            </a:r>
            <a:r>
              <a:rPr lang="fr-FR" sz="1400" b="1" dirty="0">
                <a:solidFill>
                  <a:schemeClr val="tx1"/>
                </a:solidFill>
              </a:rPr>
              <a:t>une priorité au secteur géographique (généralement l’académie) s’applique : </a:t>
            </a:r>
            <a:r>
              <a:rPr lang="fr-FR" sz="1400" dirty="0">
                <a:solidFill>
                  <a:schemeClr val="tx1"/>
                </a:solidFill>
              </a:rPr>
              <a:t>un pourcentage maximum de candidats résidant en dehors du secteur géographique est alors fixé par le recteur. </a:t>
            </a:r>
          </a:p>
          <a:p>
            <a:pPr marL="177800" lvl="1" indent="-177800" algn="just">
              <a:lnSpc>
                <a:spcPct val="90000"/>
              </a:lnSpc>
              <a:buClr>
                <a:srgbClr val="EC130E"/>
              </a:buClr>
              <a:buSzPct val="100000"/>
              <a:buFont typeface="Lucida Grande"/>
              <a:buChar char="&gt;"/>
              <a:defRPr/>
            </a:pPr>
            <a:r>
              <a:rPr lang="fr-FR" sz="1400" dirty="0" smtClean="0">
                <a:solidFill>
                  <a:schemeClr val="tx1"/>
                </a:solidFill>
              </a:rPr>
              <a:t>L’appartenance ou non au </a:t>
            </a:r>
            <a:r>
              <a:rPr lang="fr-FR" sz="1400" dirty="0">
                <a:solidFill>
                  <a:schemeClr val="tx1"/>
                </a:solidFill>
              </a:rPr>
              <a:t>secteur est </a:t>
            </a:r>
            <a:r>
              <a:rPr lang="fr-FR" sz="1400" b="1" dirty="0">
                <a:solidFill>
                  <a:srgbClr val="0000FF"/>
                </a:solidFill>
              </a:rPr>
              <a:t>affichée aux candidats</a:t>
            </a:r>
            <a:r>
              <a:rPr lang="fr-FR" sz="1400" dirty="0">
                <a:solidFill>
                  <a:schemeClr val="tx1"/>
                </a:solidFill>
              </a:rPr>
              <a:t>. Les pourcentages fixés par les recteurs seront affichés sur Parcoursup avant le début de la phase d’admission. </a:t>
            </a:r>
          </a:p>
          <a:p>
            <a:pPr marL="0" lvl="1" indent="0">
              <a:buSzPct val="100000"/>
              <a:buNone/>
              <a:defRPr/>
            </a:pPr>
            <a:r>
              <a:rPr lang="fr-FR" sz="900" dirty="0"/>
              <a:t>          </a:t>
            </a:r>
            <a:endParaRPr lang="fr-FR" sz="900" b="1" dirty="0">
              <a:solidFill>
                <a:srgbClr val="F28E65"/>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35</a:t>
            </a:fld>
            <a:endParaRPr lang="fr-FR"/>
          </a:p>
        </p:txBody>
      </p:sp>
      <p:sp>
        <p:nvSpPr>
          <p:cNvPr id="7" name="Rectangle à coins arrondis 6"/>
          <p:cNvSpPr/>
          <p:nvPr/>
        </p:nvSpPr>
        <p:spPr>
          <a:xfrm>
            <a:off x="3663176" y="100189"/>
            <a:ext cx="499594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Des formations </a:t>
            </a:r>
            <a:r>
              <a:rPr lang="fr-FR" sz="1400" b="1" kern="0" dirty="0" smtClean="0">
                <a:solidFill>
                  <a:srgbClr val="000091"/>
                </a:solidFill>
                <a:latin typeface="Arial"/>
              </a:rPr>
              <a:t>accessibles sur </a:t>
            </a:r>
            <a:r>
              <a:rPr lang="fr-FR" sz="1400" b="1" kern="0" dirty="0">
                <a:solidFill>
                  <a:srgbClr val="000091"/>
                </a:solidFill>
                <a:latin typeface="Arial"/>
              </a:rPr>
              <a:t>l’ensemble du territoire</a:t>
            </a:r>
          </a:p>
        </p:txBody>
      </p:sp>
      <p:sp>
        <p:nvSpPr>
          <p:cNvPr id="8" name="Rectangle à coins arrondis 7"/>
          <p:cNvSpPr/>
          <p:nvPr/>
        </p:nvSpPr>
        <p:spPr>
          <a:xfrm>
            <a:off x="438057" y="4049100"/>
            <a:ext cx="8445546" cy="589807"/>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300" b="1" u="sng" dirty="0">
                <a:solidFill>
                  <a:schemeClr val="bg1"/>
                </a:solidFill>
              </a:rPr>
              <a:t>Point </a:t>
            </a:r>
            <a:r>
              <a:rPr lang="fr-FR" sz="1300" b="1" u="sng" dirty="0" smtClean="0">
                <a:solidFill>
                  <a:schemeClr val="bg1"/>
                </a:solidFill>
              </a:rPr>
              <a:t>d’attention</a:t>
            </a:r>
            <a:r>
              <a:rPr lang="fr-FR" sz="1300" b="1" kern="0" dirty="0" smtClean="0">
                <a:solidFill>
                  <a:schemeClr val="bg1"/>
                </a:solidFill>
              </a:rPr>
              <a:t> </a:t>
            </a:r>
            <a:r>
              <a:rPr lang="fr-FR" sz="1300" kern="0" dirty="0">
                <a:solidFill>
                  <a:schemeClr val="bg1"/>
                </a:solidFill>
              </a:rPr>
              <a:t>: </a:t>
            </a:r>
            <a:r>
              <a:rPr lang="fr-FR" sz="1300" kern="0" dirty="0" smtClean="0">
                <a:solidFill>
                  <a:schemeClr val="bg1"/>
                </a:solidFill>
              </a:rPr>
              <a:t>pour les licences, les statistiques sur l’admission des lycéens de terminale au cours des 3 années passées (rubrique « Visualiser les chiffres d’accès à la formation ») sont celles des candidats qui étaient prioritaires pour le secteur de recrutement de la licence.</a:t>
            </a:r>
            <a:endParaRPr lang="fr-FR" sz="1300" kern="0" dirty="0">
              <a:solidFill>
                <a:schemeClr val="bg1"/>
              </a:solidFill>
            </a:endParaRPr>
          </a:p>
        </p:txBody>
      </p:sp>
    </p:spTree>
    <p:extLst>
      <p:ext uri="{BB962C8B-B14F-4D97-AF65-F5344CB8AC3E}">
        <p14:creationId xmlns:p14="http://schemas.microsoft.com/office/powerpoint/2010/main" val="3276533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447654"/>
          </a:xfrm>
        </p:spPr>
        <p:txBody>
          <a:bodyPr/>
          <a:lstStyle/>
          <a:p>
            <a:r>
              <a:rPr lang="fr-FR" sz="2200" dirty="0"/>
              <a:t>Focus sur le secteur géographique (2/2) </a:t>
            </a:r>
          </a:p>
        </p:txBody>
      </p:sp>
      <p:sp>
        <p:nvSpPr>
          <p:cNvPr id="3" name="Espace réservé du contenu 2"/>
          <p:cNvSpPr>
            <a:spLocks noGrp="1"/>
          </p:cNvSpPr>
          <p:nvPr>
            <p:ph sz="quarter" idx="4294967295"/>
          </p:nvPr>
        </p:nvSpPr>
        <p:spPr>
          <a:xfrm>
            <a:off x="360001" y="1512128"/>
            <a:ext cx="8392391" cy="3075846"/>
          </a:xfrm>
        </p:spPr>
        <p:txBody>
          <a:bodyPr/>
          <a:lstStyle/>
          <a:p>
            <a:r>
              <a:rPr lang="fr-FR" sz="1800" b="1" dirty="0">
                <a:solidFill>
                  <a:schemeClr val="bg1"/>
                </a:solidFill>
                <a:highlight>
                  <a:srgbClr val="0000FF"/>
                </a:highlight>
              </a:rPr>
              <a:t>Secteur géographique Ile-de-France</a:t>
            </a:r>
            <a:r>
              <a:rPr lang="fr-FR" sz="1800" b="1" dirty="0"/>
              <a:t> </a:t>
            </a:r>
            <a:r>
              <a:rPr lang="fr-FR" sz="1400" dirty="0">
                <a:solidFill>
                  <a:schemeClr val="tx1"/>
                </a:solidFill>
              </a:rPr>
              <a:t>: </a:t>
            </a:r>
            <a:r>
              <a:rPr lang="fr-FR" sz="1800" dirty="0">
                <a:solidFill>
                  <a:schemeClr val="tx1"/>
                </a:solidFill>
              </a:rPr>
              <a:t>il n’est fait </a:t>
            </a:r>
            <a:r>
              <a:rPr lang="fr-FR" sz="1800" b="1" dirty="0"/>
              <a:t>aucune distinction</a:t>
            </a:r>
            <a:r>
              <a:rPr lang="fr-FR" sz="1800" b="1" dirty="0">
                <a:solidFill>
                  <a:srgbClr val="F28E65"/>
                </a:solidFill>
              </a:rPr>
              <a:t> </a:t>
            </a:r>
            <a:r>
              <a:rPr lang="fr-FR" sz="1800" dirty="0">
                <a:solidFill>
                  <a:schemeClr val="tx1"/>
                </a:solidFill>
              </a:rPr>
              <a:t>entre les 3 académies de Créteil, Paris et Versailles. </a:t>
            </a:r>
            <a:endParaRPr lang="fr-FR" sz="1400" dirty="0">
              <a:solidFill>
                <a:schemeClr val="tx1"/>
              </a:solidFill>
            </a:endParaRPr>
          </a:p>
          <a:p>
            <a:endParaRPr lang="fr-FR" sz="1800" b="1" dirty="0">
              <a:solidFill>
                <a:srgbClr val="F28E65"/>
              </a:solidFill>
            </a:endParaRPr>
          </a:p>
          <a:p>
            <a:r>
              <a:rPr lang="fr-FR" sz="1800" b="1" dirty="0"/>
              <a:t>Par exception, sont considérés comme « résidant dans l’académie » où se situe la licence demandée</a:t>
            </a:r>
            <a:r>
              <a:rPr lang="fr-FR" sz="1800" b="1" dirty="0">
                <a:solidFill>
                  <a:srgbClr val="F28E65"/>
                </a:solidFill>
              </a:rPr>
              <a:t> </a:t>
            </a:r>
            <a:r>
              <a:rPr lang="fr-FR" sz="1100" b="1" dirty="0">
                <a:solidFill>
                  <a:srgbClr val="3D566E"/>
                </a:solidFill>
              </a:rPr>
              <a:t>:</a:t>
            </a:r>
          </a:p>
          <a:p>
            <a:r>
              <a:rPr lang="fr-FR" sz="1400" dirty="0">
                <a:solidFill>
                  <a:srgbClr val="EC130E"/>
                </a:solidFill>
              </a:rPr>
              <a:t>&gt;</a:t>
            </a:r>
            <a:r>
              <a:rPr lang="fr-FR" sz="1400" dirty="0"/>
              <a:t> </a:t>
            </a:r>
            <a:r>
              <a:rPr lang="fr-FR" sz="1400" dirty="0">
                <a:solidFill>
                  <a:schemeClr val="tx1"/>
                </a:solidFill>
              </a:rPr>
              <a:t>Les candidats qui souhaitent accéder à une mention de licence qui n’est pas dispensée dans leur académie de résidence </a:t>
            </a:r>
          </a:p>
          <a:p>
            <a:r>
              <a:rPr lang="fr-FR" sz="1400" dirty="0">
                <a:solidFill>
                  <a:srgbClr val="EC130E"/>
                </a:solidFill>
              </a:rPr>
              <a:t>&gt;</a:t>
            </a:r>
            <a:r>
              <a:rPr lang="fr-FR" sz="1400" dirty="0">
                <a:solidFill>
                  <a:schemeClr val="tx1"/>
                </a:solidFill>
              </a:rPr>
              <a:t> Les candidats ressortissants français ou ressortissants d’un État membre de l’Union européenne qui sont établis hors de France </a:t>
            </a:r>
          </a:p>
          <a:p>
            <a:r>
              <a:rPr lang="fr-FR" sz="1400" dirty="0">
                <a:solidFill>
                  <a:srgbClr val="EC130E"/>
                </a:solidFill>
              </a:rPr>
              <a:t>&gt;</a:t>
            </a:r>
            <a:r>
              <a:rPr lang="fr-FR" sz="1400" dirty="0">
                <a:solidFill>
                  <a:schemeClr val="tx1"/>
                </a:solidFill>
              </a:rPr>
              <a:t> Les candidats préparant ou ayant obtenu le baccalauréat français au cours de l’année scolaire dans un centre d’examen </a:t>
            </a:r>
            <a:r>
              <a:rPr lang="fr-FR" sz="1400" dirty="0" smtClean="0">
                <a:solidFill>
                  <a:schemeClr val="tx1"/>
                </a:solidFill>
              </a:rPr>
              <a:t>habilité à </a:t>
            </a:r>
            <a:r>
              <a:rPr lang="fr-FR" sz="1400" dirty="0">
                <a:solidFill>
                  <a:schemeClr val="tx1"/>
                </a:solidFill>
              </a:rPr>
              <a:t>l’étranger</a:t>
            </a:r>
          </a:p>
          <a:p>
            <a:endParaRPr lang="fr-FR" sz="1400" b="1" dirty="0">
              <a:solidFill>
                <a:srgbClr val="3D566E"/>
              </a:solidFill>
            </a:endParaRPr>
          </a:p>
          <a:p>
            <a:endParaRPr lang="fr-FR" sz="1400" b="1" dirty="0">
              <a:solidFill>
                <a:srgbClr val="3D566E"/>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36</a:t>
            </a:fld>
            <a:endParaRPr lang="fr-FR"/>
          </a:p>
        </p:txBody>
      </p:sp>
    </p:spTree>
    <p:extLst>
      <p:ext uri="{BB962C8B-B14F-4D97-AF65-F5344CB8AC3E}">
        <p14:creationId xmlns:p14="http://schemas.microsoft.com/office/powerpoint/2010/main" val="42386252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 demande de césure : mode d’emploi </a:t>
            </a:r>
          </a:p>
        </p:txBody>
      </p:sp>
      <p:sp>
        <p:nvSpPr>
          <p:cNvPr id="3" name="Espace réservé du contenu 2"/>
          <p:cNvSpPr>
            <a:spLocks noGrp="1"/>
          </p:cNvSpPr>
          <p:nvPr>
            <p:ph sz="quarter" idx="4294967295"/>
          </p:nvPr>
        </p:nvSpPr>
        <p:spPr>
          <a:xfrm>
            <a:off x="342337" y="1419623"/>
            <a:ext cx="8441663" cy="3312368"/>
          </a:xfrm>
        </p:spPr>
        <p:txBody>
          <a:bodyPr/>
          <a:lstStyle/>
          <a:p>
            <a:pPr lvl="0" defTabSz="457200">
              <a:spcBef>
                <a:spcPct val="20000"/>
              </a:spcBef>
              <a:spcAft>
                <a:spcPts val="0"/>
              </a:spcAft>
              <a:buClr>
                <a:srgbClr val="FF0000"/>
              </a:buClr>
              <a:buSzPct val="100000"/>
            </a:pPr>
            <a:r>
              <a:rPr lang="fr-FR" sz="1400" b="1" dirty="0">
                <a:solidFill>
                  <a:schemeClr val="bg1"/>
                </a:solidFill>
                <a:highlight>
                  <a:srgbClr val="0000FF"/>
                </a:highlight>
              </a:rPr>
              <a:t>Un lycéen peut demander une césure directement après le bac</a:t>
            </a:r>
            <a:r>
              <a:rPr lang="fr-FR" sz="1600" b="1" dirty="0"/>
              <a:t> </a:t>
            </a:r>
            <a:r>
              <a:rPr lang="fr-FR" sz="1600" dirty="0"/>
              <a:t>: </a:t>
            </a:r>
            <a:r>
              <a:rPr lang="fr-FR" sz="1600" dirty="0">
                <a:solidFill>
                  <a:schemeClr val="tx1"/>
                </a:solidFill>
              </a:rPr>
              <a:t>possibilité de suspendre temporairement une formation afin d’acquérir une expérience utile pour son projet de formation (partir à l’étranger, réaliser un projet associatif, entrepreneurial etc…)</a:t>
            </a:r>
            <a:endParaRPr lang="fr-FR" sz="800" dirty="0">
              <a:solidFill>
                <a:schemeClr val="tx1"/>
              </a:solidFill>
            </a:endParaRPr>
          </a:p>
          <a:p>
            <a:pPr lvl="0" defTabSz="457200">
              <a:spcBef>
                <a:spcPct val="20000"/>
              </a:spcBef>
              <a:spcAft>
                <a:spcPts val="0"/>
              </a:spcAft>
              <a:buClr>
                <a:srgbClr val="FF0000"/>
              </a:buClr>
              <a:buSzPct val="100000"/>
            </a:pPr>
            <a:endParaRPr lang="fr-FR" sz="900" dirty="0">
              <a:solidFill>
                <a:schemeClr val="tx1"/>
              </a:solidFill>
            </a:endParaRPr>
          </a:p>
          <a:p>
            <a:pPr marL="446088" lvl="1" indent="-268288" defTabSz="457200">
              <a:spcBef>
                <a:spcPct val="20000"/>
              </a:spcBef>
              <a:spcAft>
                <a:spcPts val="0"/>
              </a:spcAft>
              <a:buClr>
                <a:srgbClr val="FF0000"/>
              </a:buClr>
              <a:buFont typeface="Arial-ItalicMT" charset="0"/>
              <a:buChar char="&gt;"/>
            </a:pPr>
            <a:r>
              <a:rPr lang="fr-FR" sz="1400" b="1" dirty="0"/>
              <a:t>Durée la césure : </a:t>
            </a:r>
            <a:r>
              <a:rPr lang="fr-FR" sz="1400" dirty="0">
                <a:solidFill>
                  <a:schemeClr val="tx1"/>
                </a:solidFill>
              </a:rPr>
              <a:t>d’un semestre à une année universitaire </a:t>
            </a:r>
            <a:endParaRPr lang="fr-FR" sz="1400" dirty="0">
              <a:solidFill>
                <a:schemeClr val="tx1"/>
              </a:solidFill>
              <a:cs typeface="Arial"/>
            </a:endParaRPr>
          </a:p>
          <a:p>
            <a:pPr marL="446088" lvl="1" indent="-268288" defTabSz="457200">
              <a:spcBef>
                <a:spcPct val="20000"/>
              </a:spcBef>
              <a:spcAft>
                <a:spcPts val="0"/>
              </a:spcAft>
              <a:buClr>
                <a:srgbClr val="FF0000"/>
              </a:buClr>
              <a:buFont typeface="Arial-ItalicMT" charset="0"/>
              <a:buChar char="&gt;"/>
            </a:pPr>
            <a:r>
              <a:rPr lang="fr-FR" sz="1400" b="1" dirty="0"/>
              <a:t>Demande de césure à signaler lors de la saisie des vœux sur Parcoursup</a:t>
            </a:r>
            <a:r>
              <a:rPr lang="fr-FR" sz="1400" b="1" dirty="0">
                <a:solidFill>
                  <a:schemeClr val="tx1"/>
                </a:solidFill>
              </a:rPr>
              <a:t> </a:t>
            </a:r>
            <a:r>
              <a:rPr lang="fr-FR" sz="1400" dirty="0">
                <a:solidFill>
                  <a:schemeClr val="tx1"/>
                </a:solidFill>
              </a:rPr>
              <a:t>(en cochant la case « césure »)</a:t>
            </a:r>
            <a:endParaRPr lang="fr-FR" sz="1400" dirty="0">
              <a:solidFill>
                <a:schemeClr val="tx1"/>
              </a:solidFill>
              <a:cs typeface="Arial"/>
            </a:endParaRPr>
          </a:p>
          <a:p>
            <a:pPr marL="446088" lvl="1" indent="-268288" defTabSz="457200">
              <a:spcBef>
                <a:spcPct val="20000"/>
              </a:spcBef>
              <a:spcAft>
                <a:spcPts val="0"/>
              </a:spcAft>
              <a:buClr>
                <a:srgbClr val="FF0000"/>
              </a:buClr>
              <a:buFont typeface="Arial-ItalicMT" charset="0"/>
              <a:buChar char="&gt;"/>
            </a:pPr>
            <a:r>
              <a:rPr lang="fr-FR" sz="1400" b="1" dirty="0"/>
              <a:t>L’établissement prend connaissance de la demande de césure après que le lycéen a accepté définitivement la proposition d’admission </a:t>
            </a:r>
            <a:r>
              <a:rPr lang="fr-FR" sz="1600" b="1" dirty="0"/>
              <a:t>&gt;</a:t>
            </a:r>
            <a:r>
              <a:rPr lang="fr-FR" sz="1400" b="1" dirty="0"/>
              <a:t> </a:t>
            </a:r>
            <a:r>
              <a:rPr lang="fr-FR" sz="1400" dirty="0">
                <a:solidFill>
                  <a:schemeClr val="tx1"/>
                </a:solidFill>
              </a:rPr>
              <a:t>Le lycéen contacte la formation pour s’y inscrire et savoir comment déposer sa demande de césure</a:t>
            </a:r>
            <a:endParaRPr lang="fr-FR" sz="1400" dirty="0">
              <a:solidFill>
                <a:schemeClr val="tx1"/>
              </a:solidFill>
              <a:cs typeface="Arial"/>
            </a:endParaRPr>
          </a:p>
          <a:p>
            <a:pPr marL="446088" lvl="1" indent="-268288" defTabSz="457200">
              <a:spcBef>
                <a:spcPct val="20000"/>
              </a:spcBef>
              <a:spcAft>
                <a:spcPts val="0"/>
              </a:spcAft>
              <a:buClr>
                <a:srgbClr val="FF0000"/>
              </a:buClr>
              <a:buFont typeface="Arial-ItalicMT" charset="0"/>
              <a:buChar char="&gt;"/>
            </a:pPr>
            <a:r>
              <a:rPr lang="fr-FR" sz="1400" b="1" dirty="0"/>
              <a:t>La césure n’est pas accordée de droit</a:t>
            </a:r>
            <a:r>
              <a:rPr lang="fr-FR" sz="1400" dirty="0">
                <a:solidFill>
                  <a:schemeClr val="tx1"/>
                </a:solidFill>
              </a:rPr>
              <a:t> : une lettre de motivation précisant les objectifs et le projet envisagés pour cette césure doit être adressée au président ou directeur de l’établissement</a:t>
            </a:r>
            <a:endParaRPr lang="fr-FR" sz="1400" dirty="0">
              <a:solidFill>
                <a:schemeClr val="tx1"/>
              </a:solidFill>
              <a:cs typeface="Arial"/>
            </a:endParaRPr>
          </a:p>
          <a:p>
            <a:pPr marL="446088" lvl="1" indent="-268288" defTabSz="457200">
              <a:spcBef>
                <a:spcPct val="20000"/>
              </a:spcBef>
              <a:spcAft>
                <a:spcPts val="0"/>
              </a:spcAft>
              <a:buClr>
                <a:srgbClr val="FF0000"/>
              </a:buClr>
              <a:buFont typeface="Arial-ItalicMT" charset="0"/>
              <a:buChar char="&gt;"/>
            </a:pPr>
            <a:r>
              <a:rPr lang="fr-FR" sz="1400" b="1" dirty="0"/>
              <a:t>A l’issue de la césure, l’étudiant pourra réintégrer la formation s’il le souhaite sans repasser par Parcoursup</a:t>
            </a:r>
            <a:endParaRPr lang="fr-FR" sz="1400" b="1" dirty="0">
              <a:cs typeface="Aria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37</a:t>
            </a:fld>
            <a:endParaRPr lang="fr-FR"/>
          </a:p>
        </p:txBody>
      </p:sp>
      <p:sp>
        <p:nvSpPr>
          <p:cNvPr id="7" name="Rectangle à coins arrondis 6"/>
          <p:cNvSpPr/>
          <p:nvPr/>
        </p:nvSpPr>
        <p:spPr>
          <a:xfrm>
            <a:off x="5453271" y="86105"/>
            <a:ext cx="3311786"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Faire le choix de la césure</a:t>
            </a:r>
          </a:p>
        </p:txBody>
      </p:sp>
    </p:spTree>
    <p:extLst>
      <p:ext uri="{BB962C8B-B14F-4D97-AF65-F5344CB8AC3E}">
        <p14:creationId xmlns:p14="http://schemas.microsoft.com/office/powerpoint/2010/main" val="1645336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5364400D-1A9E-42A8-8CBD-868B8972336F}" type="datetime1">
              <a:rPr lang="fr-FR" cap="all" smtClean="0"/>
              <a:t>16/01/2025</a:t>
            </a:fld>
            <a:endParaRPr lang="fr-FR" cap="all"/>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38</a:t>
            </a:fld>
            <a:endParaRPr lang="fr-FR"/>
          </a:p>
        </p:txBody>
      </p:sp>
      <p:sp>
        <p:nvSpPr>
          <p:cNvPr id="4" name="Titre 3"/>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p:txBody>
          <a:bodyPr/>
          <a:lstStyle/>
          <a:p>
            <a:endParaRPr lang="fr-FR"/>
          </a:p>
        </p:txBody>
      </p:sp>
      <p:pic>
        <p:nvPicPr>
          <p:cNvPr id="7" name="Espace réservé du contenu 6"/>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913350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9524" y="837886"/>
            <a:ext cx="8424000" cy="447614"/>
          </a:xfrm>
        </p:spPr>
        <p:txBody>
          <a:bodyPr/>
          <a:lstStyle/>
          <a:p>
            <a:r>
              <a:rPr lang="fr-FR" sz="2200" dirty="0"/>
              <a:t>Finaliser son dossier et confirmer vos vœux </a:t>
            </a:r>
          </a:p>
        </p:txBody>
      </p:sp>
      <p:sp>
        <p:nvSpPr>
          <p:cNvPr id="3" name="Espace réservé du contenu 2"/>
          <p:cNvSpPr>
            <a:spLocks noGrp="1"/>
          </p:cNvSpPr>
          <p:nvPr>
            <p:ph sz="quarter" idx="4294967295"/>
          </p:nvPr>
        </p:nvSpPr>
        <p:spPr>
          <a:xfrm>
            <a:off x="369124" y="1248479"/>
            <a:ext cx="8424000" cy="3291870"/>
          </a:xfrm>
        </p:spPr>
        <p:txBody>
          <a:bodyPr/>
          <a:lstStyle/>
          <a:p>
            <a:pPr lvl="0" defTabSz="457200">
              <a:spcBef>
                <a:spcPct val="20000"/>
              </a:spcBef>
              <a:spcAft>
                <a:spcPts val="0"/>
              </a:spcAft>
              <a:buClr>
                <a:srgbClr val="FF0000"/>
              </a:buClr>
              <a:buSzPct val="100000"/>
              <a:defRPr/>
            </a:pPr>
            <a:r>
              <a:rPr lang="fr-FR" sz="1800" b="1" dirty="0"/>
              <a:t>Pour que les vœux saisis deviennent définitifs sur Parcoursup, les candidats doivent obligatoirement :</a:t>
            </a:r>
            <a:endParaRPr lang="fr-FR" sz="1200" dirty="0"/>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a:t>
            </a:r>
            <a:r>
              <a:rPr lang="fr-FR" sz="1800" b="1" dirty="0">
                <a:solidFill>
                  <a:schemeClr val="bg1"/>
                </a:solidFill>
                <a:highlight>
                  <a:srgbClr val="0000FF"/>
                </a:highlight>
              </a:rPr>
              <a:t>Compléter leur dossier :</a:t>
            </a:r>
            <a:r>
              <a:rPr lang="fr-FR" sz="2000" b="1" dirty="0"/>
              <a:t> </a:t>
            </a:r>
            <a:endParaRPr lang="fr-FR" sz="2000" dirty="0"/>
          </a:p>
          <a:p>
            <a:pPr marL="609800" lvl="2" indent="-177800" defTabSz="457200">
              <a:spcBef>
                <a:spcPct val="20000"/>
              </a:spcBef>
              <a:spcAft>
                <a:spcPts val="0"/>
              </a:spcAft>
              <a:buClr>
                <a:srgbClr val="FF0000"/>
              </a:buClr>
              <a:buFont typeface="Lucida Grande"/>
              <a:buChar char="&gt;"/>
              <a:defRPr/>
            </a:pPr>
            <a:r>
              <a:rPr lang="fr-FR" sz="1600" dirty="0" smtClean="0">
                <a:solidFill>
                  <a:schemeClr val="tx1"/>
                </a:solidFill>
              </a:rPr>
              <a:t>rubrique </a:t>
            </a:r>
            <a:r>
              <a:rPr lang="fr-FR" sz="1600" dirty="0">
                <a:solidFill>
                  <a:schemeClr val="tx1"/>
                </a:solidFill>
              </a:rPr>
              <a:t>« préférence et autres projets </a:t>
            </a:r>
            <a:r>
              <a:rPr lang="fr-FR" sz="1600" dirty="0" smtClean="0">
                <a:solidFill>
                  <a:schemeClr val="tx1"/>
                </a:solidFill>
              </a:rPr>
              <a:t>»</a:t>
            </a:r>
          </a:p>
          <a:p>
            <a:pPr marL="609800" lvl="2" indent="-177800" defTabSz="457200">
              <a:spcBef>
                <a:spcPct val="20000"/>
              </a:spcBef>
              <a:spcAft>
                <a:spcPts val="0"/>
              </a:spcAft>
              <a:buClr>
                <a:srgbClr val="FF0000"/>
              </a:buClr>
              <a:buFont typeface="Lucida Grande"/>
              <a:buChar char="&gt;"/>
              <a:defRPr/>
            </a:pPr>
            <a:r>
              <a:rPr lang="fr-FR" sz="1600" dirty="0">
                <a:solidFill>
                  <a:schemeClr val="tx1"/>
                </a:solidFill>
              </a:rPr>
              <a:t>Lettre de motivation par vœu </a:t>
            </a:r>
            <a:r>
              <a:rPr lang="fr-FR" sz="1600" b="1" dirty="0">
                <a:solidFill>
                  <a:schemeClr val="tx1"/>
                </a:solidFill>
              </a:rPr>
              <a:t>uniquement lorsque la formation l’a demandée</a:t>
            </a:r>
            <a:endParaRPr lang="fr-FR" sz="1600" b="1"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600" dirty="0" smtClean="0">
                <a:solidFill>
                  <a:schemeClr val="tx1"/>
                </a:solidFill>
              </a:rPr>
              <a:t>pièces </a:t>
            </a:r>
            <a:r>
              <a:rPr lang="fr-FR" sz="1600" dirty="0">
                <a:solidFill>
                  <a:schemeClr val="tx1"/>
                </a:solidFill>
              </a:rPr>
              <a:t>complémentaires demandées par certaines </a:t>
            </a:r>
            <a:r>
              <a:rPr lang="fr-FR" sz="1600" dirty="0" smtClean="0">
                <a:solidFill>
                  <a:schemeClr val="tx1"/>
                </a:solidFill>
              </a:rPr>
              <a:t>formations</a:t>
            </a:r>
            <a:endParaRPr lang="fr-FR" sz="1600"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600" dirty="0" smtClean="0">
                <a:solidFill>
                  <a:schemeClr val="tx1"/>
                </a:solidFill>
              </a:rPr>
              <a:t>rubrique </a:t>
            </a:r>
            <a:r>
              <a:rPr lang="fr-FR" sz="1600" dirty="0">
                <a:solidFill>
                  <a:schemeClr val="tx1"/>
                </a:solidFill>
              </a:rPr>
              <a:t>« activités et centres d’intérêt » (facultative)</a:t>
            </a:r>
            <a:endParaRPr lang="fr-FR" sz="1600" dirty="0">
              <a:solidFill>
                <a:schemeClr val="tx1"/>
              </a:solidFill>
              <a:cs typeface="Arial"/>
            </a:endParaRPr>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a:t>
            </a:r>
            <a:r>
              <a:rPr lang="fr-FR" sz="1800" b="1" dirty="0">
                <a:solidFill>
                  <a:schemeClr val="bg1"/>
                </a:solidFill>
                <a:highlight>
                  <a:srgbClr val="0000FF"/>
                </a:highlight>
              </a:rPr>
              <a:t>Confirmer chacun de leurs vœux</a:t>
            </a:r>
          </a:p>
          <a:p>
            <a:endParaRPr lang="fr-FR" sz="9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39</a:t>
            </a:fld>
            <a:endParaRPr lang="fr-FR"/>
          </a:p>
        </p:txBody>
      </p:sp>
      <p:sp>
        <p:nvSpPr>
          <p:cNvPr id="7" name="Rectangle à coins arrondis 6"/>
          <p:cNvSpPr/>
          <p:nvPr/>
        </p:nvSpPr>
        <p:spPr>
          <a:xfrm>
            <a:off x="1187967" y="3820269"/>
            <a:ext cx="6786314" cy="72008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solidFill>
                  <a:schemeClr val="tx1"/>
                </a:solidFill>
              </a:rPr>
              <a:t>Un vœu non confirmé avant le </a:t>
            </a:r>
            <a:r>
              <a:rPr lang="fr-FR" sz="1600" b="1" dirty="0" smtClean="0">
                <a:solidFill>
                  <a:schemeClr val="tx1"/>
                </a:solidFill>
              </a:rPr>
              <a:t>2 </a:t>
            </a:r>
            <a:r>
              <a:rPr lang="fr-FR" sz="1600" b="1" dirty="0">
                <a:solidFill>
                  <a:schemeClr val="tx1"/>
                </a:solidFill>
              </a:rPr>
              <a:t>avril </a:t>
            </a:r>
            <a:r>
              <a:rPr lang="fr-FR" sz="1600" b="1" dirty="0" smtClean="0">
                <a:solidFill>
                  <a:schemeClr val="tx1"/>
                </a:solidFill>
              </a:rPr>
              <a:t>2025 </a:t>
            </a:r>
            <a:r>
              <a:rPr lang="fr-FR" sz="1600" b="1" dirty="0">
                <a:solidFill>
                  <a:schemeClr val="tx1"/>
                </a:solidFill>
              </a:rPr>
              <a:t>(23h59 - heure de Paris) </a:t>
            </a:r>
          </a:p>
          <a:p>
            <a:pPr algn="ctr">
              <a:defRPr/>
            </a:pPr>
            <a:r>
              <a:rPr lang="fr-FR" sz="1600" b="1" dirty="0">
                <a:solidFill>
                  <a:schemeClr val="tx1"/>
                </a:solidFill>
              </a:rPr>
              <a:t>ne sera pas examiné par la formation</a:t>
            </a:r>
          </a:p>
        </p:txBody>
      </p:sp>
      <p:sp>
        <p:nvSpPr>
          <p:cNvPr id="8" name="Rectangle à coins arrondis 7"/>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Jusqu’au </a:t>
            </a:r>
            <a:r>
              <a:rPr lang="fr-FR" sz="1400" b="1" kern="0" dirty="0" smtClean="0">
                <a:solidFill>
                  <a:srgbClr val="000091"/>
                </a:solidFill>
                <a:latin typeface="Arial"/>
              </a:rPr>
              <a:t>2 </a:t>
            </a:r>
            <a:r>
              <a:rPr lang="fr-FR" sz="1400" b="1" kern="0" dirty="0">
                <a:solidFill>
                  <a:srgbClr val="000091"/>
                </a:solidFill>
                <a:latin typeface="Arial"/>
              </a:rPr>
              <a:t>avril </a:t>
            </a:r>
            <a:r>
              <a:rPr lang="fr-FR" sz="1400" b="1" kern="0" dirty="0" smtClean="0">
                <a:solidFill>
                  <a:srgbClr val="000091"/>
                </a:solidFill>
                <a:latin typeface="Arial"/>
              </a:rPr>
              <a:t>2025 </a:t>
            </a:r>
            <a:r>
              <a:rPr lang="fr-FR" sz="1400" b="1" kern="0" dirty="0">
                <a:solidFill>
                  <a:srgbClr val="000091"/>
                </a:solidFill>
                <a:latin typeface="Arial"/>
              </a:rPr>
              <a:t>inclus</a:t>
            </a:r>
          </a:p>
        </p:txBody>
      </p:sp>
    </p:spTree>
    <p:extLst>
      <p:ext uri="{BB962C8B-B14F-4D97-AF65-F5344CB8AC3E}">
        <p14:creationId xmlns:p14="http://schemas.microsoft.com/office/powerpoint/2010/main" val="2850462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771550"/>
            <a:ext cx="8424936" cy="4104456"/>
          </a:xfrm>
        </p:spPr>
        <p:txBody>
          <a:bodyPr>
            <a:normAutofit/>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endParaRPr lang="fr-FR" sz="1500" b="1" dirty="0">
              <a:solidFill>
                <a:schemeClr val="bg1"/>
              </a:solidFill>
              <a:highlight>
                <a:srgbClr val="0000FF"/>
              </a:highlight>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Une offre de formation riche et diversifiée : près de 24 000 formations supérieures proposant principalement des diplômes nationaux ou d’établissement validés par l’Etat</a:t>
            </a:r>
          </a:p>
          <a:p>
            <a:pPr algn="just" defTabSz="457200">
              <a:spcBef>
                <a:spcPct val="20000"/>
              </a:spcBef>
              <a:spcAft>
                <a:spcPts val="0"/>
              </a:spcAft>
              <a:buClr>
                <a:srgbClr val="FF0000"/>
              </a:buClr>
              <a:buSzPct val="100000"/>
              <a:tabLst>
                <a:tab pos="182563" algn="l"/>
              </a:tabLst>
            </a:pPr>
            <a:r>
              <a:rPr lang="fr-FR" sz="1500" dirty="0">
                <a:solidFill>
                  <a:schemeClr val="accent1"/>
                </a:solidFill>
              </a:rPr>
              <a:t>	</a:t>
            </a:r>
            <a:r>
              <a:rPr lang="fr-FR" sz="1400" dirty="0">
                <a:solidFill>
                  <a:schemeClr val="accent1"/>
                </a:solidFill>
              </a:rPr>
              <a:t>Des formations sous statut étudiant et des formations en apprentissage</a:t>
            </a:r>
          </a:p>
          <a:p>
            <a:pPr algn="just" defTabSz="457200">
              <a:spcBef>
                <a:spcPct val="20000"/>
              </a:spcBef>
              <a:spcAft>
                <a:spcPts val="0"/>
              </a:spcAft>
              <a:buClr>
                <a:srgbClr val="FF0000"/>
              </a:buClr>
              <a:buSzPct val="100000"/>
              <a:tabLst>
                <a:tab pos="182563" algn="l"/>
              </a:tabLst>
            </a:pPr>
            <a:endParaRPr lang="fr-FR" sz="1400" dirty="0">
              <a:solidFill>
                <a:schemeClr val="accent1"/>
              </a:solidFill>
            </a:endParaRPr>
          </a:p>
          <a:p>
            <a:pPr marL="171450" indent="-171450" algn="just" defTabSz="457200">
              <a:spcBef>
                <a:spcPct val="20000"/>
              </a:spcBef>
              <a:spcAft>
                <a:spcPts val="30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Une priorité : simplifiez vos démarches !</a:t>
            </a:r>
          </a:p>
          <a:p>
            <a:pPr marL="179388" defTabSz="457200">
              <a:spcBef>
                <a:spcPct val="20000"/>
              </a:spcBef>
              <a:spcAft>
                <a:spcPts val="300"/>
              </a:spcAft>
              <a:buClr>
                <a:srgbClr val="FF0000"/>
              </a:buClr>
              <a:buSzPct val="100000"/>
            </a:pPr>
            <a:r>
              <a:rPr lang="fr-FR" sz="1400" dirty="0">
                <a:solidFill>
                  <a:schemeClr val="accent1"/>
                </a:solidFill>
              </a:rPr>
              <a:t>Parcoursup, c’est 1 seule procédure, 1 seul dossier, 1 seul calendrier</a:t>
            </a:r>
          </a:p>
          <a:p>
            <a:pPr marL="179388" defTabSz="457200">
              <a:spcBef>
                <a:spcPct val="20000"/>
              </a:spcBef>
              <a:spcAft>
                <a:spcPts val="0"/>
              </a:spcAft>
              <a:buClr>
                <a:srgbClr val="FF0000"/>
              </a:buClr>
              <a:buSzPct val="100000"/>
            </a:pPr>
            <a:r>
              <a:rPr lang="fr-FR" sz="1400" dirty="0">
                <a:solidFill>
                  <a:schemeClr val="accent1"/>
                </a:solidFill>
              </a:rPr>
              <a:t>Parcoursup, c’est un cadre de présentation des formations unique pour </a:t>
            </a:r>
            <a:r>
              <a:rPr lang="fr-FR" sz="1400" b="1" dirty="0">
                <a:solidFill>
                  <a:schemeClr val="accent1"/>
                </a:solidFill>
              </a:rPr>
              <a:t>trouver </a:t>
            </a:r>
            <a:endParaRPr lang="fr-FR" sz="1400" b="1" dirty="0" smtClean="0">
              <a:solidFill>
                <a:schemeClr val="accent1"/>
              </a:solidFill>
            </a:endParaRPr>
          </a:p>
          <a:p>
            <a:pPr marL="179388" defTabSz="457200">
              <a:spcAft>
                <a:spcPts val="300"/>
              </a:spcAft>
              <a:buClr>
                <a:srgbClr val="FF0000"/>
              </a:buClr>
              <a:buSzPct val="100000"/>
            </a:pPr>
            <a:r>
              <a:rPr lang="fr-FR" sz="1400" b="1" dirty="0" smtClean="0">
                <a:solidFill>
                  <a:schemeClr val="accent1"/>
                </a:solidFill>
              </a:rPr>
              <a:t>rapidement </a:t>
            </a:r>
            <a:r>
              <a:rPr lang="fr-FR" sz="1400" b="1" dirty="0">
                <a:solidFill>
                  <a:schemeClr val="accent1"/>
                </a:solidFill>
              </a:rPr>
              <a:t>les informations essentielles</a:t>
            </a:r>
            <a:r>
              <a:rPr lang="fr-FR" sz="1400" dirty="0">
                <a:solidFill>
                  <a:schemeClr val="accent1"/>
                </a:solidFill>
              </a:rPr>
              <a:t>, pour </a:t>
            </a:r>
            <a:r>
              <a:rPr lang="fr-FR" sz="1400" b="1" dirty="0">
                <a:solidFill>
                  <a:schemeClr val="accent1"/>
                </a:solidFill>
              </a:rPr>
              <a:t>connaitre les chiffres clés </a:t>
            </a:r>
            <a:r>
              <a:rPr lang="fr-FR" sz="1400" dirty="0">
                <a:solidFill>
                  <a:schemeClr val="accent1"/>
                </a:solidFill>
              </a:rPr>
              <a:t>de la session précédente</a:t>
            </a:r>
          </a:p>
          <a:p>
            <a:pPr marL="182563" lvl="0" indent="-182563" algn="just" defTabSz="457200">
              <a:spcBef>
                <a:spcPct val="20000"/>
              </a:spcBef>
              <a:spcAft>
                <a:spcPts val="0"/>
              </a:spcAft>
              <a:buClr>
                <a:srgbClr val="FF0000"/>
              </a:buClr>
              <a:buSzPct val="100000"/>
            </a:pPr>
            <a:endParaRPr lang="fr-FR" sz="900" b="1" dirty="0"/>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L’accompagnement personnalisé tout au long de la procédure</a:t>
            </a:r>
          </a:p>
          <a:p>
            <a:pPr marL="179388" algn="just" defTabSz="457200">
              <a:spcBef>
                <a:spcPts val="600"/>
              </a:spcBef>
              <a:spcAft>
                <a:spcPts val="300"/>
              </a:spcAft>
              <a:buClr>
                <a:srgbClr val="FF0000"/>
              </a:buClr>
              <a:buSzPct val="100000"/>
            </a:pPr>
            <a:r>
              <a:rPr lang="fr-FR" sz="1400" b="1" dirty="0">
                <a:solidFill>
                  <a:schemeClr val="accent1"/>
                </a:solidFill>
              </a:rPr>
              <a:t>Vous n’êtes pas seuls pour réfléchir et faire vos choix </a:t>
            </a:r>
            <a:r>
              <a:rPr lang="fr-FR" sz="1400" dirty="0">
                <a:solidFill>
                  <a:schemeClr val="accent1"/>
                </a:solidFill>
              </a:rPr>
              <a:t>: vous êtes accompagnés, au lycée, via les professionnels de la plateforme, au numéro vert, sur les réseaux sociaux Parcoursup</a:t>
            </a:r>
          </a:p>
          <a:p>
            <a:pPr marL="179388" algn="just" defTabSz="457200">
              <a:spcBef>
                <a:spcPct val="20000"/>
              </a:spcBef>
              <a:spcAft>
                <a:spcPts val="300"/>
              </a:spcAft>
              <a:buClr>
                <a:srgbClr val="FF0000"/>
              </a:buClr>
              <a:buSzPct val="100000"/>
            </a:pPr>
            <a:r>
              <a:rPr lang="fr-FR" sz="1400" dirty="0">
                <a:solidFill>
                  <a:schemeClr val="accent1"/>
                </a:solidFill>
              </a:rPr>
              <a:t>Sur Parcoursup, retrouvez des quiz, vidéos, un site d’entrainement et des conseils à chaque étape</a:t>
            </a: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4</a:t>
            </a:fld>
            <a:endParaRPr lang="fr-FR" dirty="0"/>
          </a:p>
        </p:txBody>
      </p:sp>
      <p:sp>
        <p:nvSpPr>
          <p:cNvPr id="7" name="Rectangle à coins arrondis 6"/>
          <p:cNvSpPr/>
          <p:nvPr/>
        </p:nvSpPr>
        <p:spPr>
          <a:xfrm>
            <a:off x="4860032" y="195486"/>
            <a:ext cx="3811661" cy="344514"/>
          </a:xfrm>
          <a:prstGeom prst="roundRect">
            <a:avLst/>
          </a:prstGeom>
          <a:solidFill>
            <a:srgbClr val="FF9575">
              <a:alpha val="69804"/>
            </a:srgb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Des engagements au service des usagers </a:t>
            </a:r>
          </a:p>
        </p:txBody>
      </p:sp>
    </p:spTree>
    <p:extLst>
      <p:ext uri="{BB962C8B-B14F-4D97-AF65-F5344CB8AC3E}">
        <p14:creationId xmlns:p14="http://schemas.microsoft.com/office/powerpoint/2010/main" val="3753847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40</a:t>
            </a:fld>
            <a:endParaRPr lang="fr-FR"/>
          </a:p>
        </p:txBody>
      </p:sp>
      <p:sp>
        <p:nvSpPr>
          <p:cNvPr id="2" name="Titre 1"/>
          <p:cNvSpPr>
            <a:spLocks noGrp="1"/>
          </p:cNvSpPr>
          <p:nvPr>
            <p:ph type="title"/>
          </p:nvPr>
        </p:nvSpPr>
        <p:spPr>
          <a:xfrm>
            <a:off x="359999" y="900000"/>
            <a:ext cx="8424000" cy="720000"/>
          </a:xfrm>
        </p:spPr>
        <p:txBody>
          <a:bodyPr/>
          <a:lstStyle/>
          <a:p>
            <a:r>
              <a:rPr lang="fr-FR" sz="2200" dirty="0" smtClean="0"/>
              <a:t>La lettre de motivation</a:t>
            </a:r>
            <a:endParaRPr lang="fr-FR" sz="2200" dirty="0"/>
          </a:p>
        </p:txBody>
      </p:sp>
      <p:sp>
        <p:nvSpPr>
          <p:cNvPr id="3" name="Espace réservé du contenu 2"/>
          <p:cNvSpPr>
            <a:spLocks noGrp="1"/>
          </p:cNvSpPr>
          <p:nvPr>
            <p:ph sz="quarter" idx="14"/>
          </p:nvPr>
        </p:nvSpPr>
        <p:spPr>
          <a:xfrm>
            <a:off x="359997" y="1347614"/>
            <a:ext cx="8514179" cy="3240360"/>
          </a:xfrm>
        </p:spPr>
        <p:txBody>
          <a:bodyPr/>
          <a:lstStyle/>
          <a:p>
            <a:pPr>
              <a:defRPr/>
            </a:pPr>
            <a:r>
              <a:rPr lang="fr-FR" sz="1600" b="1" dirty="0" smtClean="0"/>
              <a:t>La lettre de motivation n’est obligatoire </a:t>
            </a:r>
            <a:r>
              <a:rPr lang="fr-FR" sz="1600" b="1" u="sng" dirty="0" smtClean="0"/>
              <a:t>que si elle est demandée par la formation</a:t>
            </a:r>
            <a:endParaRPr lang="fr-FR" sz="500" b="1" u="sng" dirty="0">
              <a:solidFill>
                <a:srgbClr val="F28E65"/>
              </a:solidFill>
            </a:endParaRPr>
          </a:p>
          <a:p>
            <a:pPr marL="285750" indent="-285750">
              <a:buClr>
                <a:srgbClr val="EC130E"/>
              </a:buClr>
              <a:buFont typeface="Arial" panose="020B0604020202020204" pitchFamily="34" charset="0"/>
              <a:buChar char="•"/>
              <a:defRPr/>
            </a:pPr>
            <a:r>
              <a:rPr lang="fr-FR" sz="1400" b="1" dirty="0" smtClean="0">
                <a:solidFill>
                  <a:schemeClr val="bg1"/>
                </a:solidFill>
                <a:highlight>
                  <a:srgbClr val="0000FF"/>
                </a:highlight>
              </a:rPr>
              <a:t>Elle sert à expliciter la motivation du candidat, sa connaissance et sa compréhension de la formation demandée et son intérêt pour celle-ci</a:t>
            </a:r>
            <a:r>
              <a:rPr lang="fr-FR" sz="1400" b="1" dirty="0" smtClean="0"/>
              <a:t>. </a:t>
            </a:r>
            <a:r>
              <a:rPr lang="fr-FR" sz="1400" dirty="0" smtClean="0">
                <a:solidFill>
                  <a:schemeClr val="tx1"/>
                </a:solidFill>
              </a:rPr>
              <a:t>Il ne s’agit pas d’un exercice de rhétorique ou une dissertation mais d’illustrer avec vos propres mots en 1500 caractères ce qui vous conduit à candidater. Une aide à la rédaction est jointe dans votre dossier.  </a:t>
            </a:r>
            <a:endParaRPr lang="fr-FR" sz="1400" dirty="0">
              <a:solidFill>
                <a:schemeClr val="tx1"/>
              </a:solidFill>
            </a:endParaRPr>
          </a:p>
          <a:p>
            <a:pPr>
              <a:defRPr/>
            </a:pPr>
            <a:endParaRPr lang="fr-FR" sz="500" dirty="0"/>
          </a:p>
          <a:p>
            <a:pPr marL="285750" indent="-285750">
              <a:buFont typeface="Arial" panose="020B0604020202020204" pitchFamily="34" charset="0"/>
              <a:buChar char="•"/>
              <a:defRPr/>
            </a:pPr>
            <a:r>
              <a:rPr lang="fr-FR" sz="1400" b="1" dirty="0" smtClean="0">
                <a:solidFill>
                  <a:schemeClr val="bg1"/>
                </a:solidFill>
                <a:highlight>
                  <a:srgbClr val="0000FF"/>
                </a:highlight>
              </a:rPr>
              <a:t>La lettre de motivation</a:t>
            </a:r>
            <a:r>
              <a:rPr lang="fr-FR" sz="1400" dirty="0">
                <a:solidFill>
                  <a:schemeClr val="tx1"/>
                </a:solidFill>
              </a:rPr>
              <a:t> </a:t>
            </a:r>
            <a:r>
              <a:rPr lang="fr-FR" sz="1400" dirty="0" smtClean="0">
                <a:solidFill>
                  <a:schemeClr val="tx1"/>
                </a:solidFill>
              </a:rPr>
              <a:t>est personnelle. Renseignez-la, soignez l’orthographe et le style, évitez les copier-coller ou les emprunts de formules toutes faites...cela se voit et ne plaidera pas pour votre dossier. </a:t>
            </a:r>
            <a:r>
              <a:rPr lang="fr-FR" sz="1400" b="1" dirty="0" smtClean="0">
                <a:solidFill>
                  <a:srgbClr val="FF0000"/>
                </a:solidFill>
              </a:rPr>
              <a:t>Ne pas faire des lettres de motivation </a:t>
            </a:r>
            <a:r>
              <a:rPr lang="fr-FR" sz="1400" b="1" dirty="0" err="1" smtClean="0">
                <a:solidFill>
                  <a:srgbClr val="FF0000"/>
                </a:solidFill>
              </a:rPr>
              <a:t>ChatGPT</a:t>
            </a:r>
            <a:r>
              <a:rPr lang="fr-FR" sz="1400" b="1" dirty="0" smtClean="0">
                <a:solidFill>
                  <a:srgbClr val="FF0000"/>
                </a:solidFill>
              </a:rPr>
              <a:t> !</a:t>
            </a:r>
            <a:endParaRPr lang="fr-FR" sz="1400" b="1" dirty="0">
              <a:solidFill>
                <a:srgbClr val="FF0000"/>
              </a:solidFill>
            </a:endParaRPr>
          </a:p>
          <a:p>
            <a:pPr>
              <a:buFontTx/>
              <a:buChar char="-"/>
              <a:defRPr/>
            </a:pPr>
            <a:endParaRPr lang="fr-FR" sz="1100" b="1" dirty="0"/>
          </a:p>
        </p:txBody>
      </p:sp>
      <p:sp>
        <p:nvSpPr>
          <p:cNvPr id="7" name="Rectangle à coins arrondis 6"/>
          <p:cNvSpPr/>
          <p:nvPr/>
        </p:nvSpPr>
        <p:spPr>
          <a:xfrm>
            <a:off x="359997" y="3460149"/>
            <a:ext cx="8514179" cy="1225588"/>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just"/>
            <a:r>
              <a:rPr lang="fr-FR" sz="1300" b="1" dirty="0"/>
              <a:t>A noter : </a:t>
            </a:r>
            <a:r>
              <a:rPr lang="fr-FR" sz="1300" dirty="0"/>
              <a:t>pour les candidatures à des formations en soins infirmiers (IFSI), la motivation des candidats constitue un aspect très important  pour les responsables d’IFSI. </a:t>
            </a:r>
            <a:r>
              <a:rPr lang="fr-FR" sz="1300" dirty="0" smtClean="0"/>
              <a:t>Dans votre dossier, les IFSI ont indiqué ce </a:t>
            </a:r>
            <a:r>
              <a:rPr lang="fr-FR" sz="1300" dirty="0"/>
              <a:t>qui est attendu et vous avez davantage d’espace pour expliciter votre compréhension de la formation, du métier et votre intérêt pour cette candidature</a:t>
            </a:r>
          </a:p>
        </p:txBody>
      </p:sp>
      <p:sp>
        <p:nvSpPr>
          <p:cNvPr id="9" name="Rectangle à coins arrondis 8"/>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Jusqu’au </a:t>
            </a:r>
            <a:r>
              <a:rPr lang="fr-FR" sz="1400" b="1" kern="0" dirty="0" smtClean="0">
                <a:solidFill>
                  <a:srgbClr val="000091"/>
                </a:solidFill>
              </a:rPr>
              <a:t>2 </a:t>
            </a:r>
            <a:r>
              <a:rPr lang="fr-FR" sz="1400" b="1" kern="0" dirty="0">
                <a:solidFill>
                  <a:srgbClr val="000091"/>
                </a:solidFill>
              </a:rPr>
              <a:t>avril </a:t>
            </a:r>
            <a:r>
              <a:rPr lang="fr-FR" sz="1400" b="1" kern="0" dirty="0" smtClean="0">
                <a:solidFill>
                  <a:srgbClr val="000091"/>
                </a:solidFill>
              </a:rPr>
              <a:t>2025 </a:t>
            </a:r>
            <a:r>
              <a:rPr lang="fr-FR" sz="1400" b="1" kern="0" dirty="0">
                <a:solidFill>
                  <a:srgbClr val="000091"/>
                </a:solidFill>
              </a:rPr>
              <a:t>inclus</a:t>
            </a:r>
          </a:p>
        </p:txBody>
      </p:sp>
    </p:spTree>
    <p:extLst>
      <p:ext uri="{BB962C8B-B14F-4D97-AF65-F5344CB8AC3E}">
        <p14:creationId xmlns:p14="http://schemas.microsoft.com/office/powerpoint/2010/main" val="24426983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 rubrique « </a:t>
            </a:r>
            <a:r>
              <a:rPr lang="fr-FR" sz="2200" dirty="0" smtClean="0"/>
              <a:t>autres </a:t>
            </a:r>
            <a:r>
              <a:rPr lang="fr-FR" sz="2200" dirty="0"/>
              <a:t>projets »</a:t>
            </a:r>
          </a:p>
        </p:txBody>
      </p:sp>
      <p:sp>
        <p:nvSpPr>
          <p:cNvPr id="3" name="Espace réservé du contenu 2"/>
          <p:cNvSpPr>
            <a:spLocks noGrp="1"/>
          </p:cNvSpPr>
          <p:nvPr>
            <p:ph sz="quarter" idx="4294967295"/>
          </p:nvPr>
        </p:nvSpPr>
        <p:spPr>
          <a:xfrm>
            <a:off x="359998" y="1347614"/>
            <a:ext cx="8406338" cy="3240360"/>
          </a:xfrm>
        </p:spPr>
        <p:txBody>
          <a:bodyPr/>
          <a:lstStyle/>
          <a:p>
            <a:pPr>
              <a:defRPr/>
            </a:pPr>
            <a:r>
              <a:rPr lang="fr-FR" sz="1600" b="1" dirty="0"/>
              <a:t>Rubrique obligatoire </a:t>
            </a:r>
            <a:r>
              <a:rPr lang="fr-FR" sz="1600" b="1" dirty="0" smtClean="0"/>
              <a:t>dans laquelle </a:t>
            </a:r>
            <a:r>
              <a:rPr lang="fr-FR" sz="1600" b="1" dirty="0"/>
              <a:t>le candidat indique </a:t>
            </a:r>
            <a:r>
              <a:rPr lang="fr-FR" sz="1600" b="1" dirty="0" smtClean="0"/>
              <a:t>:</a:t>
            </a:r>
          </a:p>
          <a:p>
            <a:pPr>
              <a:defRPr/>
            </a:pPr>
            <a:r>
              <a:rPr lang="fr-FR" sz="1600" b="1" dirty="0" smtClean="0">
                <a:solidFill>
                  <a:schemeClr val="bg1"/>
                </a:solidFill>
                <a:highlight>
                  <a:srgbClr val="0000FF"/>
                </a:highlight>
              </a:rPr>
              <a:t>s’il </a:t>
            </a:r>
            <a:r>
              <a:rPr lang="fr-FR" sz="1600" b="1" dirty="0">
                <a:solidFill>
                  <a:schemeClr val="bg1"/>
                </a:solidFill>
                <a:highlight>
                  <a:srgbClr val="0000FF"/>
                </a:highlight>
              </a:rPr>
              <a:t>souhaite candidater dans des formations hors Parcoursup</a:t>
            </a:r>
            <a:r>
              <a:rPr lang="fr-FR" sz="1600" dirty="0"/>
              <a:t> </a:t>
            </a:r>
            <a:endParaRPr lang="fr-FR" sz="1600" dirty="0" smtClean="0"/>
          </a:p>
          <a:p>
            <a:pPr>
              <a:defRPr/>
            </a:pPr>
            <a:r>
              <a:rPr lang="fr-FR" sz="1600" b="1" dirty="0">
                <a:solidFill>
                  <a:schemeClr val="bg1"/>
                </a:solidFill>
                <a:highlight>
                  <a:srgbClr val="0000FF"/>
                </a:highlight>
              </a:rPr>
              <a:t>ou s’il a des projets professionnels ou personnels, en dehors de la </a:t>
            </a:r>
            <a:r>
              <a:rPr lang="fr-FR" sz="1600" b="1" dirty="0" smtClean="0">
                <a:solidFill>
                  <a:schemeClr val="bg1"/>
                </a:solidFill>
                <a:highlight>
                  <a:srgbClr val="0000FF"/>
                </a:highlight>
              </a:rPr>
              <a:t>plateforme</a:t>
            </a:r>
            <a:endParaRPr lang="fr-FR" sz="1600" b="1" dirty="0">
              <a:solidFill>
                <a:schemeClr val="bg1"/>
              </a:solidFill>
              <a:highlight>
                <a:srgbClr val="0000FF"/>
              </a:highlight>
            </a:endParaRPr>
          </a:p>
          <a:p>
            <a:pPr algn="just">
              <a:buFontTx/>
              <a:buChar char="-"/>
              <a:defRPr/>
            </a:pPr>
            <a:endParaRPr lang="fr-FR" sz="1100" b="1"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41</a:t>
            </a:fld>
            <a:endParaRPr lang="fr-FR"/>
          </a:p>
        </p:txBody>
      </p:sp>
      <p:sp>
        <p:nvSpPr>
          <p:cNvPr id="7" name="Rectangle à coins arrondis 6"/>
          <p:cNvSpPr/>
          <p:nvPr/>
        </p:nvSpPr>
        <p:spPr>
          <a:xfrm>
            <a:off x="342335" y="2680406"/>
            <a:ext cx="8336431" cy="847162"/>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600" b="1" dirty="0"/>
              <a:t>A noter </a:t>
            </a:r>
            <a:r>
              <a:rPr lang="fr-FR" sz="1600" dirty="0"/>
              <a:t>: ces informations sont confidentielles et ne sont pas transmises aux formations. Elles permettent simplement de mieux suivre les candidats durant la procédure et de mieux analyser leurs motivations et besoins.</a:t>
            </a:r>
          </a:p>
        </p:txBody>
      </p:sp>
      <p:sp>
        <p:nvSpPr>
          <p:cNvPr id="9" name="Rectangle à coins arrondis 8"/>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Jusqu’au </a:t>
            </a:r>
            <a:r>
              <a:rPr lang="fr-FR" sz="1400" b="1" kern="0" dirty="0" smtClean="0">
                <a:solidFill>
                  <a:srgbClr val="000091"/>
                </a:solidFill>
              </a:rPr>
              <a:t>2 </a:t>
            </a:r>
            <a:r>
              <a:rPr lang="fr-FR" sz="1400" b="1" kern="0" dirty="0">
                <a:solidFill>
                  <a:srgbClr val="000091"/>
                </a:solidFill>
              </a:rPr>
              <a:t>avril </a:t>
            </a:r>
            <a:r>
              <a:rPr lang="fr-FR" sz="1400" b="1" kern="0" dirty="0" smtClean="0">
                <a:solidFill>
                  <a:srgbClr val="000091"/>
                </a:solidFill>
              </a:rPr>
              <a:t>2025 </a:t>
            </a:r>
            <a:r>
              <a:rPr lang="fr-FR" sz="1400" b="1" kern="0" dirty="0">
                <a:solidFill>
                  <a:srgbClr val="000091"/>
                </a:solidFill>
              </a:rPr>
              <a:t>inclus</a:t>
            </a:r>
          </a:p>
        </p:txBody>
      </p:sp>
    </p:spTree>
    <p:extLst>
      <p:ext uri="{BB962C8B-B14F-4D97-AF65-F5344CB8AC3E}">
        <p14:creationId xmlns:p14="http://schemas.microsoft.com/office/powerpoint/2010/main" val="3391452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38763"/>
            <a:ext cx="8424000" cy="720000"/>
          </a:xfrm>
        </p:spPr>
        <p:txBody>
          <a:bodyPr/>
          <a:lstStyle/>
          <a:p>
            <a:r>
              <a:rPr lang="fr-FR" sz="2200" dirty="0"/>
              <a:t>La rubrique « Activités et centre d’intérêts » </a:t>
            </a:r>
          </a:p>
        </p:txBody>
      </p:sp>
      <p:sp>
        <p:nvSpPr>
          <p:cNvPr id="3" name="Espace réservé du contenu 2"/>
          <p:cNvSpPr>
            <a:spLocks noGrp="1"/>
          </p:cNvSpPr>
          <p:nvPr>
            <p:ph sz="quarter" idx="4294967295"/>
          </p:nvPr>
        </p:nvSpPr>
        <p:spPr>
          <a:xfrm>
            <a:off x="362646" y="1491630"/>
            <a:ext cx="8424000" cy="2774378"/>
          </a:xfrm>
        </p:spPr>
        <p:txBody>
          <a:bodyPr/>
          <a:lstStyle/>
          <a:p>
            <a:r>
              <a:rPr lang="fr-FR" sz="1600" b="1" dirty="0">
                <a:solidFill>
                  <a:schemeClr val="bg1"/>
                </a:solidFill>
                <a:highlight>
                  <a:srgbClr val="0000FF"/>
                </a:highlight>
              </a:rPr>
              <a:t>Rubrique facultative où le candidat </a:t>
            </a:r>
            <a:r>
              <a:rPr lang="fr-FR" sz="1600" b="1" dirty="0"/>
              <a:t>: </a:t>
            </a:r>
          </a:p>
          <a:p>
            <a:pPr marL="285750" indent="-285750">
              <a:buClr>
                <a:srgbClr val="EC130E"/>
              </a:buClr>
              <a:buFont typeface="Arial" panose="020B0604020202020204" pitchFamily="34" charset="0"/>
              <a:buChar char="•"/>
            </a:pPr>
            <a:r>
              <a:rPr lang="fr-FR" sz="1600" b="1" dirty="0"/>
              <a:t>renseigne des informations qui ne sont pas liées à sa scolarité et que le candidat souhaite porter à la connaissance des formations </a:t>
            </a:r>
            <a:r>
              <a:rPr lang="fr-FR" sz="1600" dirty="0">
                <a:solidFill>
                  <a:schemeClr val="tx1"/>
                </a:solidFill>
              </a:rPr>
              <a:t>(ex : activités extra-scolaires, </a:t>
            </a:r>
            <a:r>
              <a:rPr lang="fr-FR" sz="1600" dirty="0" smtClean="0">
                <a:solidFill>
                  <a:schemeClr val="tx1"/>
                </a:solidFill>
              </a:rPr>
              <a:t>stages </a:t>
            </a:r>
            <a:r>
              <a:rPr lang="fr-FR" sz="1600" dirty="0">
                <a:solidFill>
                  <a:schemeClr val="tx1"/>
                </a:solidFill>
              </a:rPr>
              <a:t>/ job, pratiques culturelles ou </a:t>
            </a:r>
            <a:r>
              <a:rPr lang="fr-FR" sz="1600" dirty="0" smtClean="0">
                <a:solidFill>
                  <a:schemeClr val="tx1"/>
                </a:solidFill>
              </a:rPr>
              <a:t>sportives, etc.)</a:t>
            </a:r>
            <a:endParaRPr lang="fr-FR" sz="1600" dirty="0">
              <a:solidFill>
                <a:schemeClr val="tx1"/>
              </a:solidFill>
            </a:endParaRPr>
          </a:p>
          <a:p>
            <a:pPr marL="285750" indent="-285750">
              <a:buClr>
                <a:srgbClr val="EC130E"/>
              </a:buClr>
              <a:buFont typeface="Arial" panose="020B0604020202020204" pitchFamily="34" charset="0"/>
              <a:buChar char="•"/>
            </a:pPr>
            <a:r>
              <a:rPr lang="fr-FR" sz="1600" dirty="0">
                <a:solidFill>
                  <a:schemeClr val="tx1"/>
                </a:solidFill>
              </a:rPr>
              <a:t>Un espace pour </a:t>
            </a:r>
            <a:r>
              <a:rPr lang="fr-FR" sz="1600" b="1" dirty="0"/>
              <a:t>faire connaitre ses engagements </a:t>
            </a:r>
            <a:r>
              <a:rPr lang="fr-FR" sz="1600" dirty="0">
                <a:solidFill>
                  <a:schemeClr val="tx1"/>
                </a:solidFill>
              </a:rPr>
              <a:t>: vie lycéenne, engagement associatif, </a:t>
            </a:r>
            <a:r>
              <a:rPr lang="fr-FR" sz="1600" dirty="0" smtClean="0">
                <a:solidFill>
                  <a:schemeClr val="tx1"/>
                </a:solidFill>
              </a:rPr>
              <a:t>sportif, service civique ou SNU, cordées </a:t>
            </a:r>
            <a:r>
              <a:rPr lang="fr-FR" sz="1600" dirty="0">
                <a:solidFill>
                  <a:schemeClr val="tx1"/>
                </a:solidFill>
              </a:rPr>
              <a:t>de la réussite, </a:t>
            </a:r>
            <a:r>
              <a:rPr lang="fr-FR" sz="1600" dirty="0" smtClean="0">
                <a:solidFill>
                  <a:schemeClr val="tx1"/>
                </a:solidFill>
              </a:rPr>
              <a:t>etc.</a:t>
            </a:r>
            <a:endParaRPr lang="fr-FR" sz="1600" dirty="0">
              <a:solidFill>
                <a:schemeClr val="tx1"/>
              </a:solidFill>
            </a:endParaRPr>
          </a:p>
          <a:p>
            <a:endParaRPr lang="fr-FR" sz="1800" dirty="0"/>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42</a:t>
            </a:fld>
            <a:endParaRPr lang="fr-FR"/>
          </a:p>
        </p:txBody>
      </p:sp>
      <p:sp>
        <p:nvSpPr>
          <p:cNvPr id="7" name="Rectangle à coins arrondis 6"/>
          <p:cNvSpPr/>
          <p:nvPr/>
        </p:nvSpPr>
        <p:spPr>
          <a:xfrm>
            <a:off x="335413" y="3330013"/>
            <a:ext cx="8478465" cy="843558"/>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600" dirty="0"/>
              <a:t>Un atout pour se démarquer, parler davantage de soi et mettre en avant des qualités, des compétences ou des expériences qui ne transparaissent pas dans les bulletins scolaires</a:t>
            </a:r>
          </a:p>
        </p:txBody>
      </p:sp>
      <p:sp>
        <p:nvSpPr>
          <p:cNvPr id="9" name="Rectangle à coins arrondis 8"/>
          <p:cNvSpPr/>
          <p:nvPr/>
        </p:nvSpPr>
        <p:spPr>
          <a:xfrm>
            <a:off x="6285620" y="122330"/>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Jusqu’au </a:t>
            </a:r>
            <a:r>
              <a:rPr lang="fr-FR" sz="1400" b="1" kern="0" dirty="0" smtClean="0">
                <a:solidFill>
                  <a:srgbClr val="000091"/>
                </a:solidFill>
              </a:rPr>
              <a:t>2 </a:t>
            </a:r>
            <a:r>
              <a:rPr lang="fr-FR" sz="1400" b="1" kern="0" dirty="0">
                <a:solidFill>
                  <a:srgbClr val="000091"/>
                </a:solidFill>
              </a:rPr>
              <a:t>avril </a:t>
            </a:r>
            <a:r>
              <a:rPr lang="fr-FR" sz="1400" b="1" kern="0" dirty="0" smtClean="0">
                <a:solidFill>
                  <a:srgbClr val="000091"/>
                </a:solidFill>
              </a:rPr>
              <a:t>2025 </a:t>
            </a:r>
            <a:r>
              <a:rPr lang="fr-FR" sz="1400" b="1" kern="0" dirty="0">
                <a:solidFill>
                  <a:srgbClr val="000091"/>
                </a:solidFill>
              </a:rPr>
              <a:t>inclus</a:t>
            </a:r>
          </a:p>
        </p:txBody>
      </p:sp>
    </p:spTree>
    <p:extLst>
      <p:ext uri="{BB962C8B-B14F-4D97-AF65-F5344CB8AC3E}">
        <p14:creationId xmlns:p14="http://schemas.microsoft.com/office/powerpoint/2010/main" val="17312646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L’attestation de passation du questionnaire pour les vœux en licence de </a:t>
            </a:r>
            <a:r>
              <a:rPr lang="fr-FR" sz="2200" dirty="0" smtClean="0"/>
              <a:t>Droit</a:t>
            </a:r>
            <a:endParaRPr lang="fr-FR" sz="2200" dirty="0"/>
          </a:p>
        </p:txBody>
      </p:sp>
      <p:sp>
        <p:nvSpPr>
          <p:cNvPr id="3" name="Espace réservé du contenu 2"/>
          <p:cNvSpPr>
            <a:spLocks noGrp="1"/>
          </p:cNvSpPr>
          <p:nvPr>
            <p:ph sz="quarter" idx="4294967295"/>
          </p:nvPr>
        </p:nvSpPr>
        <p:spPr>
          <a:xfrm>
            <a:off x="359999" y="1620000"/>
            <a:ext cx="8532482" cy="3183998"/>
          </a:xfrm>
        </p:spPr>
        <p:txBody>
          <a:bodyPr/>
          <a:lstStyle/>
          <a:p>
            <a:pPr>
              <a:defRPr/>
            </a:pPr>
            <a:r>
              <a:rPr lang="fr-FR" sz="1600" b="1" dirty="0" smtClean="0"/>
              <a:t>Obligatoire </a:t>
            </a:r>
            <a:r>
              <a:rPr lang="fr-FR" sz="1600" b="1" dirty="0"/>
              <a:t>pour les candidats qui formulent des vœux en </a:t>
            </a:r>
            <a:r>
              <a:rPr lang="fr-FR" sz="1600" b="1" dirty="0" smtClean="0"/>
              <a:t>Licence </a:t>
            </a:r>
            <a:r>
              <a:rPr lang="fr-FR" sz="1600" b="1" dirty="0"/>
              <a:t>de Droit </a:t>
            </a:r>
            <a:r>
              <a:rPr lang="fr-FR" sz="1600" b="1" dirty="0" smtClean="0"/>
              <a:t>:</a:t>
            </a:r>
            <a:endParaRPr lang="fr-FR" sz="1600" b="1" dirty="0"/>
          </a:p>
          <a:p>
            <a:pPr>
              <a:defRPr/>
            </a:pPr>
            <a:r>
              <a:rPr lang="fr-FR" sz="1600" b="1" dirty="0" smtClean="0">
                <a:solidFill>
                  <a:schemeClr val="bg1"/>
                </a:solidFill>
                <a:highlight>
                  <a:srgbClr val="0000FF"/>
                </a:highlight>
              </a:rPr>
              <a:t>Un questionnaire en ligne sur le site Avenirs de l’Onisep : </a:t>
            </a:r>
            <a:r>
              <a:rPr lang="fr-FR" sz="1400" u="sng" dirty="0">
                <a:hlinkClick r:id="rId2"/>
              </a:rPr>
              <a:t>https://</a:t>
            </a:r>
            <a:r>
              <a:rPr lang="fr-FR" sz="1400" u="sng" dirty="0" smtClean="0">
                <a:hlinkClick r:id="rId2"/>
              </a:rPr>
              <a:t>avenirs.onisep.fr/attestation-parcoursup/droit-questionnaire-d-auto-evaluation-2023</a:t>
            </a:r>
            <a:r>
              <a:rPr lang="fr-FR" sz="1400" dirty="0"/>
              <a:t> </a:t>
            </a:r>
            <a:endParaRPr lang="fr-FR" sz="1400" b="1" dirty="0" smtClean="0">
              <a:solidFill>
                <a:schemeClr val="bg1"/>
              </a:solidFill>
              <a:highlight>
                <a:srgbClr val="0000FF"/>
              </a:highlight>
            </a:endParaRPr>
          </a:p>
          <a:p>
            <a:pPr>
              <a:defRPr/>
            </a:pPr>
            <a:r>
              <a:rPr lang="fr-FR" sz="1600" dirty="0" smtClean="0">
                <a:solidFill>
                  <a:schemeClr val="tx1"/>
                </a:solidFill>
                <a:sym typeface="Wingdings" panose="05000000000000000000" pitchFamily="2" charset="2"/>
              </a:rPr>
              <a:t>Accessible (</a:t>
            </a:r>
            <a:r>
              <a:rPr lang="fr-FR" sz="1600" b="1" dirty="0" smtClean="0">
                <a:solidFill>
                  <a:schemeClr val="tx1"/>
                </a:solidFill>
                <a:sym typeface="Wingdings" panose="05000000000000000000" pitchFamily="2" charset="2"/>
              </a:rPr>
              <a:t>à partir du </a:t>
            </a:r>
            <a:r>
              <a:rPr lang="fr-FR" sz="1600" b="1" dirty="0" smtClean="0">
                <a:solidFill>
                  <a:srgbClr val="FF0000"/>
                </a:solidFill>
                <a:sym typeface="Wingdings" panose="05000000000000000000" pitchFamily="2" charset="2"/>
              </a:rPr>
              <a:t>15 janvier 2025</a:t>
            </a:r>
            <a:r>
              <a:rPr lang="fr-FR" sz="1600" dirty="0" smtClean="0">
                <a:solidFill>
                  <a:schemeClr val="tx1"/>
                </a:solidFill>
                <a:sym typeface="Wingdings" panose="05000000000000000000" pitchFamily="2" charset="2"/>
              </a:rPr>
              <a:t>) à partir des fiches de formations concernées ;</a:t>
            </a:r>
          </a:p>
          <a:p>
            <a:pPr marL="285750" indent="-285750">
              <a:buFont typeface="Wingdings"/>
              <a:buChar char="à"/>
              <a:defRPr/>
            </a:pPr>
            <a:r>
              <a:rPr lang="fr-FR" sz="1600" dirty="0" smtClean="0">
                <a:solidFill>
                  <a:schemeClr val="tx1"/>
                </a:solidFill>
              </a:rPr>
              <a:t>Pour avoir un aperçu des connaissances et des compétences à mobiliser dans la formation demandée ;</a:t>
            </a:r>
          </a:p>
          <a:p>
            <a:pPr>
              <a:defRPr/>
            </a:pPr>
            <a:r>
              <a:rPr lang="fr-FR" sz="1600" dirty="0" smtClean="0">
                <a:solidFill>
                  <a:schemeClr val="tx1"/>
                </a:solidFill>
                <a:sym typeface="Wingdings" panose="05000000000000000000" pitchFamily="2" charset="2"/>
              </a:rPr>
              <a:t> </a:t>
            </a:r>
            <a:r>
              <a:rPr lang="fr-FR" sz="1600" dirty="0" smtClean="0">
                <a:solidFill>
                  <a:schemeClr val="tx1"/>
                </a:solidFill>
              </a:rPr>
              <a:t>Les résultats n'appartiennent qu’au seul candidat : </a:t>
            </a:r>
            <a:r>
              <a:rPr lang="fr-FR" sz="1600" b="1" dirty="0" smtClean="0">
                <a:solidFill>
                  <a:schemeClr val="tx1"/>
                </a:solidFill>
              </a:rPr>
              <a:t>pas de transmission aux universités.</a:t>
            </a:r>
            <a:endParaRPr lang="fr-FR" sz="900" b="1" dirty="0" smtClean="0">
              <a:solidFill>
                <a:schemeClr val="tx1"/>
              </a:solidFill>
            </a:endParaRPr>
          </a:p>
          <a:p>
            <a:pPr>
              <a:defRPr/>
            </a:pPr>
            <a:r>
              <a:rPr lang="fr-FR" sz="900" b="1" dirty="0">
                <a:solidFill>
                  <a:srgbClr val="ED7454"/>
                </a:solidFill>
              </a:rPr>
              <a:t/>
            </a:r>
            <a:br>
              <a:rPr lang="fr-FR" sz="900" b="1" dirty="0">
                <a:solidFill>
                  <a:srgbClr val="ED7454"/>
                </a:solidFill>
              </a:rPr>
            </a:br>
            <a:r>
              <a:rPr lang="fr-FR" sz="1600" b="1" dirty="0"/>
              <a:t>Une attestation de passation à télécharger </a:t>
            </a:r>
            <a:r>
              <a:rPr lang="fr-FR" sz="1600" b="1" dirty="0" smtClean="0"/>
              <a:t>est </a:t>
            </a:r>
            <a:r>
              <a:rPr lang="fr-FR" sz="1600" b="1" dirty="0"/>
              <a:t>à joindre à son </a:t>
            </a:r>
            <a:r>
              <a:rPr lang="fr-FR" sz="1600" b="1" dirty="0" smtClean="0"/>
              <a:t>dossier Parcoursup avant le 2 avril 2025 23h59 (heure de Paris).           </a:t>
            </a:r>
            <a:endParaRPr lang="fr-FR" sz="1600" b="1" dirty="0"/>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43</a:t>
            </a:fld>
            <a:endParaRPr lang="fr-FR"/>
          </a:p>
        </p:txBody>
      </p:sp>
      <p:sp>
        <p:nvSpPr>
          <p:cNvPr id="8" name="Rectangle à coins arrondis 7"/>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Jusqu’au </a:t>
            </a:r>
            <a:r>
              <a:rPr lang="fr-FR" sz="1400" b="1" kern="0" dirty="0" smtClean="0">
                <a:solidFill>
                  <a:srgbClr val="000091"/>
                </a:solidFill>
              </a:rPr>
              <a:t>2 </a:t>
            </a:r>
            <a:r>
              <a:rPr lang="fr-FR" sz="1400" b="1" kern="0" dirty="0">
                <a:solidFill>
                  <a:srgbClr val="000091"/>
                </a:solidFill>
              </a:rPr>
              <a:t>avril </a:t>
            </a:r>
            <a:r>
              <a:rPr lang="fr-FR" sz="1400" b="1" kern="0" dirty="0" smtClean="0">
                <a:solidFill>
                  <a:srgbClr val="000091"/>
                </a:solidFill>
              </a:rPr>
              <a:t>2025 </a:t>
            </a:r>
            <a:r>
              <a:rPr lang="fr-FR" sz="1400" b="1" kern="0" dirty="0">
                <a:solidFill>
                  <a:srgbClr val="000091"/>
                </a:solidFill>
              </a:rPr>
              <a:t>inclus</a:t>
            </a:r>
          </a:p>
        </p:txBody>
      </p:sp>
    </p:spTree>
    <p:extLst>
      <p:ext uri="{BB962C8B-B14F-4D97-AF65-F5344CB8AC3E}">
        <p14:creationId xmlns:p14="http://schemas.microsoft.com/office/powerpoint/2010/main" val="17906636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395536" y="1240508"/>
            <a:ext cx="3600402" cy="3744417"/>
          </a:xfrm>
        </p:spPr>
        <p:txBody>
          <a:bodyPr>
            <a:noAutofit/>
          </a:bodyPr>
          <a:lstStyle/>
          <a:p>
            <a:pPr marL="177800" indent="-177800" algn="l" defTabSz="457200">
              <a:spcBef>
                <a:spcPct val="20000"/>
              </a:spcBef>
              <a:buClr>
                <a:srgbClr val="FF0000"/>
              </a:buClr>
              <a:buSzPct val="100000"/>
              <a:buFont typeface="Courier New" panose="02070309020205020404" pitchFamily="49" charset="0"/>
              <a:buChar char="o"/>
              <a:defRPr/>
            </a:pPr>
            <a:r>
              <a:rPr lang="fr-FR" sz="1400" dirty="0">
                <a:solidFill>
                  <a:schemeClr val="bg1"/>
                </a:solidFill>
                <a:highlight>
                  <a:srgbClr val="0000FF"/>
                </a:highlight>
              </a:rPr>
              <a:t>La rubrique Activités et centres d’intérêt </a:t>
            </a:r>
            <a:r>
              <a:rPr lang="fr-FR" sz="1400" b="0" dirty="0">
                <a:solidFill>
                  <a:schemeClr val="accent1"/>
                </a:solidFill>
              </a:rPr>
              <a:t> une rubrique facultative pour mettre en valeur vos compétences, vos expériences et engagements</a:t>
            </a:r>
          </a:p>
          <a:p>
            <a:pPr marL="177800" lvl="0" indent="-177800" algn="l" defTabSz="457200">
              <a:spcBef>
                <a:spcPct val="20000"/>
              </a:spcBef>
              <a:buClr>
                <a:srgbClr val="FF0000"/>
              </a:buClr>
              <a:buSzPct val="100000"/>
              <a:buFont typeface="Courier New" panose="02070309020205020404" pitchFamily="49" charset="0"/>
              <a:buChar char="o"/>
              <a:defRPr/>
            </a:pPr>
            <a:endParaRPr lang="fr-FR" sz="1400" b="1" dirty="0" smtClean="0">
              <a:solidFill>
                <a:schemeClr val="bg1"/>
              </a:solidFill>
              <a:highlight>
                <a:srgbClr val="0000FF"/>
              </a:highlight>
            </a:endParaRPr>
          </a:p>
          <a:p>
            <a:pPr marL="177800" lvl="0" indent="-177800" algn="l" defTabSz="457200">
              <a:spcBef>
                <a:spcPct val="20000"/>
              </a:spcBef>
              <a:buClr>
                <a:srgbClr val="FF0000"/>
              </a:buClr>
              <a:buSzPct val="100000"/>
              <a:buFont typeface="Courier New" panose="02070309020205020404" pitchFamily="49" charset="0"/>
              <a:buChar char="o"/>
              <a:defRPr/>
            </a:pPr>
            <a:r>
              <a:rPr lang="fr-FR" sz="1400" b="1" dirty="0" smtClean="0">
                <a:solidFill>
                  <a:schemeClr val="bg1"/>
                </a:solidFill>
                <a:highlight>
                  <a:srgbClr val="0000FF"/>
                </a:highlight>
              </a:rPr>
              <a:t>La lettre de motivation</a:t>
            </a:r>
            <a:r>
              <a:rPr lang="fr-FR" sz="1400" dirty="0" smtClean="0">
                <a:solidFill>
                  <a:schemeClr val="bg1"/>
                </a:solidFill>
                <a:highlight>
                  <a:srgbClr val="0000FF"/>
                </a:highlight>
              </a:rPr>
              <a:t> </a:t>
            </a:r>
            <a:r>
              <a:rPr lang="fr-FR" sz="1400" b="0" dirty="0" smtClean="0">
                <a:solidFill>
                  <a:schemeClr val="accent1"/>
                </a:solidFill>
              </a:rPr>
              <a:t> quand </a:t>
            </a:r>
            <a:r>
              <a:rPr lang="fr-FR" sz="1400" b="0" dirty="0">
                <a:solidFill>
                  <a:schemeClr val="accent1"/>
                </a:solidFill>
              </a:rPr>
              <a:t>elle est demandée par la formation</a:t>
            </a:r>
          </a:p>
          <a:p>
            <a:pPr marL="177800" lvl="0" indent="-177800" algn="l" defTabSz="457200">
              <a:spcBef>
                <a:spcPct val="20000"/>
              </a:spcBef>
              <a:spcAft>
                <a:spcPts val="0"/>
              </a:spcAft>
              <a:buClr>
                <a:srgbClr val="FF0000"/>
              </a:buClr>
              <a:buSzPct val="100000"/>
              <a:buFont typeface="Courier New" panose="02070309020205020404" pitchFamily="49" charset="0"/>
              <a:buChar char="o"/>
              <a:defRPr/>
            </a:pPr>
            <a:endParaRPr lang="fr-FR" sz="1400" b="0" dirty="0">
              <a:solidFill>
                <a:schemeClr val="accent1"/>
              </a:solidFill>
            </a:endParaRPr>
          </a:p>
          <a:p>
            <a:pPr marL="177800" indent="-177800" algn="l" defTabSz="457200">
              <a:spcBef>
                <a:spcPct val="20000"/>
              </a:spcBef>
              <a:spcAft>
                <a:spcPts val="0"/>
              </a:spcAft>
              <a:buClr>
                <a:srgbClr val="FF0000"/>
              </a:buClr>
              <a:buSzPct val="100000"/>
              <a:buFont typeface="Courier New" panose="02070309020205020404" pitchFamily="49" charset="0"/>
              <a:buChar char="o"/>
              <a:defRPr/>
            </a:pPr>
            <a:r>
              <a:rPr lang="fr-FR" sz="1400" dirty="0">
                <a:solidFill>
                  <a:schemeClr val="bg1"/>
                </a:solidFill>
                <a:highlight>
                  <a:srgbClr val="0000FF"/>
                </a:highlight>
              </a:rPr>
              <a:t>L</a:t>
            </a:r>
            <a:r>
              <a:rPr lang="fr-FR" sz="1400" b="1" dirty="0" smtClean="0">
                <a:solidFill>
                  <a:schemeClr val="bg1"/>
                </a:solidFill>
                <a:highlight>
                  <a:srgbClr val="0000FF"/>
                </a:highlight>
              </a:rPr>
              <a:t>es </a:t>
            </a:r>
            <a:r>
              <a:rPr lang="fr-FR" sz="1400" b="1" dirty="0">
                <a:solidFill>
                  <a:schemeClr val="bg1"/>
                </a:solidFill>
                <a:highlight>
                  <a:srgbClr val="0000FF"/>
                </a:highlight>
              </a:rPr>
              <a:t>pièces </a:t>
            </a:r>
            <a:r>
              <a:rPr lang="fr-FR" sz="1400" b="1" dirty="0" smtClean="0">
                <a:solidFill>
                  <a:schemeClr val="bg1"/>
                </a:solidFill>
                <a:highlight>
                  <a:srgbClr val="0000FF"/>
                </a:highlight>
              </a:rPr>
              <a:t>spécifiques ou formulaires </a:t>
            </a:r>
            <a:r>
              <a:rPr lang="fr-FR" sz="1400" b="0" dirty="0" smtClean="0">
                <a:solidFill>
                  <a:schemeClr val="accent1"/>
                </a:solidFill>
              </a:rPr>
              <a:t>demandés </a:t>
            </a:r>
            <a:r>
              <a:rPr lang="fr-FR" sz="1400" b="0" dirty="0">
                <a:solidFill>
                  <a:schemeClr val="accent1"/>
                </a:solidFill>
              </a:rPr>
              <a:t>par certaines </a:t>
            </a:r>
            <a:r>
              <a:rPr lang="fr-FR" sz="1400" b="0" dirty="0" smtClean="0">
                <a:solidFill>
                  <a:schemeClr val="accent1"/>
                </a:solidFill>
              </a:rPr>
              <a:t>formations sélectives</a:t>
            </a:r>
            <a:endParaRPr lang="fr-FR" sz="1400" b="0" dirty="0">
              <a:solidFill>
                <a:schemeClr val="accent1"/>
              </a:solidFill>
            </a:endParaRPr>
          </a:p>
          <a:p>
            <a:pPr marL="177800" indent="-177800" algn="l" defTabSz="457200">
              <a:spcBef>
                <a:spcPct val="20000"/>
              </a:spcBef>
              <a:spcAft>
                <a:spcPts val="0"/>
              </a:spcAft>
              <a:buClr>
                <a:srgbClr val="FF0000"/>
              </a:buClr>
              <a:buSzPct val="100000"/>
              <a:buFont typeface="Courier New" panose="02070309020205020404" pitchFamily="49" charset="0"/>
              <a:buChar char="o"/>
              <a:defRPr/>
            </a:pPr>
            <a:endParaRPr lang="fr-FR" sz="1400" dirty="0"/>
          </a:p>
          <a:p>
            <a:pPr marL="177800" indent="-177800" algn="l" defTabSz="457200">
              <a:spcBef>
                <a:spcPct val="20000"/>
              </a:spcBef>
              <a:spcAft>
                <a:spcPts val="0"/>
              </a:spcAft>
              <a:buClr>
                <a:srgbClr val="FF0000"/>
              </a:buClr>
              <a:buSzPct val="100000"/>
              <a:buFont typeface="Courier New" panose="02070309020205020404" pitchFamily="49" charset="0"/>
              <a:buChar char="o"/>
              <a:defRPr/>
            </a:pPr>
            <a:r>
              <a:rPr lang="fr-FR" sz="1400" dirty="0" smtClean="0">
                <a:solidFill>
                  <a:schemeClr val="bg1"/>
                </a:solidFill>
                <a:highlight>
                  <a:srgbClr val="0000FF"/>
                </a:highlight>
              </a:rPr>
              <a:t>L</a:t>
            </a:r>
            <a:r>
              <a:rPr lang="fr-FR" sz="1400" b="1" dirty="0" smtClean="0">
                <a:solidFill>
                  <a:schemeClr val="bg1"/>
                </a:solidFill>
                <a:highlight>
                  <a:srgbClr val="0000FF"/>
                </a:highlight>
              </a:rPr>
              <a:t>a </a:t>
            </a:r>
            <a:r>
              <a:rPr lang="fr-FR" sz="1400" b="1" dirty="0">
                <a:solidFill>
                  <a:schemeClr val="bg1"/>
                </a:solidFill>
                <a:highlight>
                  <a:srgbClr val="0000FF"/>
                </a:highlight>
              </a:rPr>
              <a:t>fiche Avenir</a:t>
            </a:r>
            <a:r>
              <a:rPr lang="fr-FR" sz="1400" b="0" dirty="0">
                <a:solidFill>
                  <a:schemeClr val="accent1"/>
                </a:solidFill>
              </a:rPr>
              <a:t> </a:t>
            </a:r>
            <a:r>
              <a:rPr lang="fr-FR" sz="1400" b="0" dirty="0" smtClean="0">
                <a:solidFill>
                  <a:schemeClr val="accent1"/>
                </a:solidFill>
              </a:rPr>
              <a:t>renseignée </a:t>
            </a:r>
            <a:r>
              <a:rPr lang="fr-FR" sz="1400" b="0" dirty="0">
                <a:solidFill>
                  <a:schemeClr val="accent1"/>
                </a:solidFill>
              </a:rPr>
              <a:t>par </a:t>
            </a:r>
            <a:r>
              <a:rPr lang="fr-FR" sz="1400" b="0" dirty="0" smtClean="0">
                <a:solidFill>
                  <a:schemeClr val="accent1"/>
                </a:solidFill>
              </a:rPr>
              <a:t>les enseignants et le proviseur de votre lycée</a:t>
            </a:r>
          </a:p>
          <a:p>
            <a:pPr marL="285750" indent="-285750" algn="l" defTabSz="457200">
              <a:spcBef>
                <a:spcPct val="20000"/>
              </a:spcBef>
              <a:buClr>
                <a:srgbClr val="FF0000"/>
              </a:buClr>
              <a:buSzPct val="100000"/>
              <a:buFont typeface="Courier New" panose="02070309020205020404" pitchFamily="49" charset="0"/>
              <a:buChar char="o"/>
              <a:defRPr/>
            </a:pPr>
            <a:endParaRPr lang="fr-FR" sz="1400" dirty="0">
              <a:solidFill>
                <a:schemeClr val="accent1"/>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p:txBody>
      </p:sp>
      <p:sp>
        <p:nvSpPr>
          <p:cNvPr id="9" name="Espace réservé du texte 5"/>
          <p:cNvSpPr>
            <a:spLocks noGrp="1"/>
          </p:cNvSpPr>
          <p:nvPr>
            <p:ph type="body" sz="quarter" idx="14"/>
          </p:nvPr>
        </p:nvSpPr>
        <p:spPr>
          <a:xfrm>
            <a:off x="4143771" y="915566"/>
            <a:ext cx="4545128" cy="3744416"/>
          </a:xfrm>
        </p:spPr>
        <p:txBody>
          <a:bodyPr>
            <a:noAutofit/>
          </a:bodyPr>
          <a:lstStyle/>
          <a:p>
            <a:pPr defTabSz="457189">
              <a:spcBef>
                <a:spcPct val="20000"/>
              </a:spcBef>
              <a:spcAft>
                <a:spcPts val="0"/>
              </a:spcAft>
              <a:buClr>
                <a:srgbClr val="FF0000"/>
              </a:buClr>
              <a:buSzPct val="100000"/>
              <a:defRPr/>
            </a:pPr>
            <a:endParaRPr lang="fr-FR" sz="1400" b="1" dirty="0" smtClean="0">
              <a:solidFill>
                <a:schemeClr val="bg1"/>
              </a:solidFill>
              <a:highlight>
                <a:srgbClr val="0000FF"/>
              </a:highlight>
            </a:endParaRPr>
          </a:p>
          <a:p>
            <a:pPr marL="285750" indent="-285750" defTabSz="457189">
              <a:spcBef>
                <a:spcPct val="20000"/>
              </a:spcBef>
              <a:spcAft>
                <a:spcPts val="0"/>
              </a:spcAft>
              <a:buClr>
                <a:srgbClr val="FF0000"/>
              </a:buClr>
              <a:buSzPct val="100000"/>
              <a:buFont typeface="Courier New" panose="02070309020205020404" pitchFamily="49" charset="0"/>
              <a:buChar char="o"/>
              <a:defRPr/>
            </a:pPr>
            <a:r>
              <a:rPr lang="fr-FR" sz="1400" b="1" dirty="0" smtClean="0">
                <a:solidFill>
                  <a:schemeClr val="bg1"/>
                </a:solidFill>
                <a:highlight>
                  <a:srgbClr val="0000FF"/>
                </a:highlight>
              </a:rPr>
              <a:t>Les </a:t>
            </a:r>
            <a:r>
              <a:rPr lang="fr-FR" sz="1400" b="1" dirty="0">
                <a:solidFill>
                  <a:schemeClr val="bg1"/>
                </a:solidFill>
                <a:highlight>
                  <a:srgbClr val="0000FF"/>
                </a:highlight>
              </a:rPr>
              <a:t>bulletins scolaires et notes du baccalauréat : </a:t>
            </a:r>
          </a:p>
          <a:p>
            <a:pPr marL="180000" lvl="1" indent="0">
              <a:buNone/>
            </a:pPr>
            <a:r>
              <a:rPr lang="fr-FR" sz="1400" dirty="0" smtClean="0">
                <a:solidFill>
                  <a:schemeClr val="accent1"/>
                </a:solidFill>
              </a:rPr>
              <a:t>- </a:t>
            </a:r>
            <a:r>
              <a:rPr lang="fr-FR" sz="1400" b="1" dirty="0" smtClean="0">
                <a:solidFill>
                  <a:schemeClr val="accent1"/>
                </a:solidFill>
              </a:rPr>
              <a:t>Année </a:t>
            </a:r>
            <a:r>
              <a:rPr lang="fr-FR" sz="1400" b="1" dirty="0">
                <a:solidFill>
                  <a:schemeClr val="accent1"/>
                </a:solidFill>
              </a:rPr>
              <a:t>de première </a:t>
            </a:r>
            <a:r>
              <a:rPr lang="fr-FR" sz="1400" dirty="0">
                <a:solidFill>
                  <a:schemeClr val="accent1"/>
                </a:solidFill>
              </a:rPr>
              <a:t>: bulletins scolaires et </a:t>
            </a:r>
            <a:r>
              <a:rPr lang="fr-FR" sz="1400" dirty="0" smtClean="0">
                <a:solidFill>
                  <a:schemeClr val="accent1"/>
                </a:solidFill>
              </a:rPr>
              <a:t>notes </a:t>
            </a:r>
            <a:r>
              <a:rPr lang="fr-FR" sz="1400" dirty="0">
                <a:solidFill>
                  <a:schemeClr val="accent1"/>
                </a:solidFill>
              </a:rPr>
              <a:t>des épreuves anticipées de français et celles au titre du contrôle continu </a:t>
            </a:r>
            <a:r>
              <a:rPr lang="fr-FR" sz="1400" dirty="0" smtClean="0">
                <a:solidFill>
                  <a:schemeClr val="accent1"/>
                </a:solidFill>
              </a:rPr>
              <a:t>du baccalauréat (pour </a:t>
            </a:r>
            <a:r>
              <a:rPr lang="fr-FR" sz="1400" dirty="0">
                <a:solidFill>
                  <a:schemeClr val="accent1"/>
                </a:solidFill>
              </a:rPr>
              <a:t>les lycéens généraux et technologiques</a:t>
            </a:r>
            <a:r>
              <a:rPr lang="fr-FR" sz="1400" dirty="0" smtClean="0">
                <a:solidFill>
                  <a:schemeClr val="accent1"/>
                </a:solidFill>
              </a:rPr>
              <a:t>)</a:t>
            </a:r>
            <a:endParaRPr lang="fr-FR" sz="1400" dirty="0">
              <a:solidFill>
                <a:schemeClr val="accent1"/>
              </a:solidFill>
            </a:endParaRPr>
          </a:p>
          <a:p>
            <a:pPr marL="180000" lvl="1" indent="0">
              <a:spcAft>
                <a:spcPts val="1200"/>
              </a:spcAft>
              <a:buNone/>
            </a:pPr>
            <a:r>
              <a:rPr lang="fr-FR" sz="1400" dirty="0" smtClean="0">
                <a:solidFill>
                  <a:schemeClr val="accent1"/>
                </a:solidFill>
              </a:rPr>
              <a:t>- </a:t>
            </a:r>
            <a:r>
              <a:rPr lang="fr-FR" sz="1400" b="1" dirty="0" smtClean="0">
                <a:solidFill>
                  <a:schemeClr val="accent1"/>
                </a:solidFill>
              </a:rPr>
              <a:t>Année </a:t>
            </a:r>
            <a:r>
              <a:rPr lang="fr-FR" sz="1400" b="1" dirty="0">
                <a:solidFill>
                  <a:schemeClr val="accent1"/>
                </a:solidFill>
              </a:rPr>
              <a:t>de terminale </a:t>
            </a:r>
            <a:r>
              <a:rPr lang="fr-FR" sz="1400" dirty="0">
                <a:solidFill>
                  <a:schemeClr val="accent1"/>
                </a:solidFill>
              </a:rPr>
              <a:t>: bulletins scolaires des 1er et 2e trimestres (ou 1</a:t>
            </a:r>
            <a:r>
              <a:rPr lang="fr-FR" sz="1400" baseline="30000" dirty="0">
                <a:solidFill>
                  <a:schemeClr val="accent1"/>
                </a:solidFill>
              </a:rPr>
              <a:t>er</a:t>
            </a:r>
            <a:r>
              <a:rPr lang="fr-FR" sz="1400" dirty="0">
                <a:solidFill>
                  <a:schemeClr val="accent1"/>
                </a:solidFill>
              </a:rPr>
              <a:t> semestre</a:t>
            </a:r>
            <a:r>
              <a:rPr lang="fr-FR" sz="1400" dirty="0" smtClean="0">
                <a:solidFill>
                  <a:schemeClr val="accent1"/>
                </a:solidFill>
              </a:rPr>
              <a:t>)</a:t>
            </a:r>
          </a:p>
          <a:p>
            <a:pPr marL="285750" lvl="0" indent="-285750" defTabSz="457200">
              <a:spcBef>
                <a:spcPts val="600"/>
              </a:spcBef>
              <a:spcAft>
                <a:spcPts val="0"/>
              </a:spcAft>
              <a:buClr>
                <a:srgbClr val="FF0000"/>
              </a:buClr>
              <a:buSzPct val="100000"/>
              <a:buFont typeface="Courier New" panose="02070309020205020404" pitchFamily="49" charset="0"/>
              <a:buChar char="o"/>
              <a:defRPr/>
            </a:pPr>
            <a:r>
              <a:rPr lang="fr-FR" sz="1400" b="1" dirty="0" smtClean="0">
                <a:solidFill>
                  <a:srgbClr val="FFFFFF"/>
                </a:solidFill>
                <a:highlight>
                  <a:srgbClr val="0000FF"/>
                </a:highlight>
              </a:rPr>
              <a:t>Des </a:t>
            </a:r>
            <a:r>
              <a:rPr lang="fr-FR" sz="1400" b="1" dirty="0">
                <a:solidFill>
                  <a:srgbClr val="FFFFFF"/>
                </a:solidFill>
                <a:highlight>
                  <a:srgbClr val="0000FF"/>
                </a:highlight>
              </a:rPr>
              <a:t>informations sur votre parcours spécifique </a:t>
            </a:r>
            <a:r>
              <a:rPr lang="fr-FR" sz="1400" dirty="0" smtClean="0">
                <a:solidFill>
                  <a:srgbClr val="000000"/>
                </a:solidFill>
              </a:rPr>
              <a:t> </a:t>
            </a:r>
          </a:p>
          <a:p>
            <a:pPr marL="177800" lvl="0" defTabSz="457200">
              <a:spcBef>
                <a:spcPts val="600"/>
              </a:spcBef>
              <a:spcAft>
                <a:spcPts val="0"/>
              </a:spcAft>
              <a:buClr>
                <a:srgbClr val="FF0000"/>
              </a:buClr>
              <a:buSzPct val="100000"/>
              <a:defRPr/>
            </a:pPr>
            <a:r>
              <a:rPr lang="fr-FR" sz="1400" dirty="0" smtClean="0">
                <a:solidFill>
                  <a:srgbClr val="000000"/>
                </a:solidFill>
              </a:rPr>
              <a:t>- parcours en sections </a:t>
            </a:r>
            <a:r>
              <a:rPr lang="fr-FR" sz="1400" dirty="0">
                <a:solidFill>
                  <a:srgbClr val="000000"/>
                </a:solidFill>
              </a:rPr>
              <a:t>européennes ou </a:t>
            </a:r>
            <a:r>
              <a:rPr lang="fr-FR" sz="1400" dirty="0" smtClean="0">
                <a:solidFill>
                  <a:srgbClr val="000000"/>
                </a:solidFill>
              </a:rPr>
              <a:t>binationales ou bac français international (BFI)</a:t>
            </a:r>
          </a:p>
          <a:p>
            <a:pPr marL="177800" lvl="0" defTabSz="457200">
              <a:spcBef>
                <a:spcPts val="600"/>
              </a:spcBef>
              <a:spcAft>
                <a:spcPts val="0"/>
              </a:spcAft>
              <a:buClr>
                <a:srgbClr val="FF0000"/>
              </a:buClr>
              <a:buSzPct val="100000"/>
              <a:defRPr/>
            </a:pPr>
            <a:r>
              <a:rPr lang="fr-FR" sz="1400" dirty="0" smtClean="0">
                <a:solidFill>
                  <a:srgbClr val="000000"/>
                </a:solidFill>
              </a:rPr>
              <a:t>- participation </a:t>
            </a:r>
            <a:r>
              <a:rPr lang="fr-FR" sz="1400" dirty="0">
                <a:solidFill>
                  <a:srgbClr val="000000"/>
                </a:solidFill>
              </a:rPr>
              <a:t>aux cordées de la </a:t>
            </a:r>
            <a:r>
              <a:rPr lang="fr-FR" sz="1400" dirty="0" smtClean="0">
                <a:solidFill>
                  <a:srgbClr val="000000"/>
                </a:solidFill>
              </a:rPr>
              <a:t>réussite</a:t>
            </a:r>
          </a:p>
          <a:p>
            <a:pPr marL="177800" lvl="0" defTabSz="457200">
              <a:spcBef>
                <a:spcPts val="600"/>
              </a:spcBef>
              <a:spcAft>
                <a:spcPts val="0"/>
              </a:spcAft>
              <a:buClr>
                <a:srgbClr val="FF0000"/>
              </a:buClr>
              <a:buSzPct val="100000"/>
              <a:defRPr/>
            </a:pPr>
            <a:r>
              <a:rPr lang="fr-FR" sz="1400" dirty="0" smtClean="0">
                <a:solidFill>
                  <a:srgbClr val="000000"/>
                </a:solidFill>
              </a:rPr>
              <a:t>- certification des compétences numériques (</a:t>
            </a:r>
            <a:r>
              <a:rPr lang="fr-FR" sz="1400" dirty="0" err="1" smtClean="0">
                <a:solidFill>
                  <a:srgbClr val="000000"/>
                </a:solidFill>
              </a:rPr>
              <a:t>Pix</a:t>
            </a:r>
            <a:r>
              <a:rPr lang="fr-FR" sz="1400" dirty="0" smtClean="0">
                <a:solidFill>
                  <a:srgbClr val="000000"/>
                </a:solidFill>
              </a:rPr>
              <a:t>)</a:t>
            </a:r>
            <a:endParaRPr lang="fr-FR" sz="1400" dirty="0">
              <a:solidFill>
                <a:srgbClr val="000000"/>
              </a:solidFill>
            </a:endParaRPr>
          </a:p>
          <a:p>
            <a:pPr lvl="1" algn="just"/>
            <a:endParaRPr lang="fr-FR" sz="1400" dirty="0">
              <a:solidFill>
                <a:schemeClr val="accent1"/>
              </a:solidFill>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44</a:t>
            </a:fld>
            <a:endParaRPr lang="fr-FR"/>
          </a:p>
        </p:txBody>
      </p:sp>
      <p:sp>
        <p:nvSpPr>
          <p:cNvPr id="6" name="Rectangle à coins arrondis 5"/>
          <p:cNvSpPr/>
          <p:nvPr/>
        </p:nvSpPr>
        <p:spPr>
          <a:xfrm>
            <a:off x="5377113" y="127136"/>
            <a:ext cx="3311786"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20263100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614475"/>
          </a:xfrm>
        </p:spPr>
        <p:txBody>
          <a:bodyPr/>
          <a:lstStyle/>
          <a:p>
            <a:r>
              <a:rPr lang="fr-FR" sz="2200" dirty="0"/>
              <a:t>Les </a:t>
            </a:r>
            <a:r>
              <a:rPr lang="fr-FR" sz="2200" dirty="0" smtClean="0"/>
              <a:t>éléments constitutifs de votre dossier :  bulletins scolaires</a:t>
            </a:r>
            <a:br>
              <a:rPr lang="fr-FR" sz="2200" dirty="0" smtClean="0"/>
            </a:br>
            <a:r>
              <a:rPr lang="fr-FR" dirty="0"/>
              <a:t/>
            </a:r>
            <a:br>
              <a:rPr lang="fr-FR" dirty="0"/>
            </a:br>
            <a:r>
              <a:rPr lang="fr-FR" dirty="0"/>
              <a:t/>
            </a:r>
            <a:br>
              <a:rPr lang="fr-FR" dirty="0"/>
            </a:br>
            <a:endParaRPr lang="fr-FR" dirty="0"/>
          </a:p>
        </p:txBody>
      </p:sp>
      <p:sp>
        <p:nvSpPr>
          <p:cNvPr id="3" name="Espace réservé du contenu 2"/>
          <p:cNvSpPr>
            <a:spLocks noGrp="1"/>
          </p:cNvSpPr>
          <p:nvPr>
            <p:ph sz="quarter" idx="4294967295"/>
          </p:nvPr>
        </p:nvSpPr>
        <p:spPr>
          <a:xfrm>
            <a:off x="354136" y="1342895"/>
            <a:ext cx="8538343" cy="2748968"/>
          </a:xfrm>
        </p:spPr>
        <p:txBody>
          <a:bodyPr/>
          <a:lstStyle/>
          <a:p>
            <a:pPr marL="177800" indent="-177800" defTabSz="457200">
              <a:spcBef>
                <a:spcPct val="20000"/>
              </a:spcBef>
              <a:spcAft>
                <a:spcPts val="0"/>
              </a:spcAft>
              <a:buClr>
                <a:srgbClr val="FF0000"/>
              </a:buClr>
              <a:buSzPct val="100000"/>
              <a:buFont typeface="Lucida Grande"/>
              <a:buChar char="&gt;"/>
              <a:defRPr/>
            </a:pPr>
            <a:r>
              <a:rPr lang="fr-FR" sz="1600" b="1" dirty="0" smtClean="0"/>
              <a:t>Dans les bulletins sont remontés </a:t>
            </a:r>
            <a:r>
              <a:rPr lang="fr-FR" sz="1600" dirty="0" smtClean="0"/>
              <a:t>: </a:t>
            </a:r>
            <a:r>
              <a:rPr lang="fr-FR" sz="1600" dirty="0" smtClean="0">
                <a:solidFill>
                  <a:schemeClr val="tx1"/>
                </a:solidFill>
              </a:rPr>
              <a:t>la moyenne de l’élève </a:t>
            </a:r>
            <a:r>
              <a:rPr lang="fr-FR" sz="1600" dirty="0">
                <a:solidFill>
                  <a:schemeClr val="tx1"/>
                </a:solidFill>
              </a:rPr>
              <a:t>par </a:t>
            </a:r>
            <a:r>
              <a:rPr lang="fr-FR" sz="1600" dirty="0" smtClean="0">
                <a:solidFill>
                  <a:schemeClr val="tx1"/>
                </a:solidFill>
              </a:rPr>
              <a:t>discipline, le </a:t>
            </a:r>
            <a:r>
              <a:rPr lang="fr-FR" sz="1600" dirty="0">
                <a:solidFill>
                  <a:schemeClr val="tx1"/>
                </a:solidFill>
              </a:rPr>
              <a:t>positionnement </a:t>
            </a:r>
            <a:r>
              <a:rPr lang="fr-FR" sz="1600" dirty="0" smtClean="0">
                <a:solidFill>
                  <a:schemeClr val="tx1"/>
                </a:solidFill>
              </a:rPr>
              <a:t>de l’élève dans son groupe/classe, les appréciations trimestrielles/semestrielles de 1</a:t>
            </a:r>
            <a:r>
              <a:rPr lang="fr-FR" sz="1600" baseline="30000" dirty="0" smtClean="0">
                <a:solidFill>
                  <a:schemeClr val="tx1"/>
                </a:solidFill>
              </a:rPr>
              <a:t>ère</a:t>
            </a:r>
            <a:r>
              <a:rPr lang="fr-FR" sz="1600" dirty="0" smtClean="0">
                <a:solidFill>
                  <a:schemeClr val="tx1"/>
                </a:solidFill>
              </a:rPr>
              <a:t> et T</a:t>
            </a:r>
            <a:r>
              <a:rPr lang="fr-FR" sz="1600" baseline="30000" dirty="0" smtClean="0">
                <a:solidFill>
                  <a:schemeClr val="tx1"/>
                </a:solidFill>
              </a:rPr>
              <a:t>ale </a:t>
            </a:r>
            <a:r>
              <a:rPr lang="fr-FR" sz="1600" dirty="0">
                <a:solidFill>
                  <a:schemeClr val="tx1"/>
                </a:solidFill>
              </a:rPr>
              <a:t>pour </a:t>
            </a:r>
            <a:r>
              <a:rPr lang="fr-FR" sz="1600" dirty="0" smtClean="0">
                <a:solidFill>
                  <a:schemeClr val="tx1"/>
                </a:solidFill>
              </a:rPr>
              <a:t>chaque </a:t>
            </a:r>
            <a:r>
              <a:rPr lang="fr-FR" sz="1600" dirty="0">
                <a:solidFill>
                  <a:schemeClr val="tx1"/>
                </a:solidFill>
              </a:rPr>
              <a:t>enseignant dans sa </a:t>
            </a:r>
            <a:r>
              <a:rPr lang="fr-FR" sz="1600" dirty="0" smtClean="0">
                <a:solidFill>
                  <a:schemeClr val="tx1"/>
                </a:solidFill>
              </a:rPr>
              <a:t>discipline</a:t>
            </a:r>
          </a:p>
          <a:p>
            <a:pPr marL="177800" indent="-177800" defTabSz="457200">
              <a:spcBef>
                <a:spcPct val="20000"/>
              </a:spcBef>
              <a:spcAft>
                <a:spcPts val="0"/>
              </a:spcAft>
              <a:buClr>
                <a:srgbClr val="FF0000"/>
              </a:buClr>
              <a:buSzPct val="100000"/>
              <a:buFont typeface="Lucida Grande"/>
              <a:buChar char="&gt;"/>
              <a:defRPr/>
            </a:pPr>
            <a:endParaRPr lang="fr-FR" sz="1600" dirty="0">
              <a:solidFill>
                <a:schemeClr val="tx1"/>
              </a:solidFill>
            </a:endParaRPr>
          </a:p>
          <a:p>
            <a:pPr marL="177800" indent="-177800" defTabSz="457200">
              <a:spcBef>
                <a:spcPct val="20000"/>
              </a:spcBef>
              <a:spcAft>
                <a:spcPts val="0"/>
              </a:spcAft>
              <a:buClr>
                <a:srgbClr val="FF0000"/>
              </a:buClr>
              <a:buSzPct val="100000"/>
              <a:buFont typeface="Lucida Grande"/>
              <a:buChar char="&gt;"/>
              <a:defRPr/>
            </a:pPr>
            <a:r>
              <a:rPr lang="fr-FR" sz="1600" b="1" dirty="0"/>
              <a:t>Attention aux « </a:t>
            </a:r>
            <a:r>
              <a:rPr lang="fr-FR" sz="1600" b="1" dirty="0" err="1"/>
              <a:t>fake</a:t>
            </a:r>
            <a:r>
              <a:rPr lang="fr-FR" sz="1600" b="1" dirty="0"/>
              <a:t> news » </a:t>
            </a:r>
            <a:r>
              <a:rPr lang="fr-FR" sz="1600" dirty="0" smtClean="0">
                <a:solidFill>
                  <a:schemeClr val="tx1"/>
                </a:solidFill>
              </a:rPr>
              <a:t>: Parcoursup ne remonte pas le décompte des absences !</a:t>
            </a:r>
            <a:endParaRPr lang="fr-FR" sz="1600" dirty="0">
              <a:solidFill>
                <a:schemeClr val="tx1"/>
              </a:solidFill>
            </a:endParaRPr>
          </a:p>
          <a:p>
            <a:pPr marL="177800" indent="-177800" defTabSz="457200">
              <a:spcBef>
                <a:spcPct val="20000"/>
              </a:spcBef>
              <a:spcAft>
                <a:spcPts val="0"/>
              </a:spcAft>
              <a:buClr>
                <a:srgbClr val="FF0000"/>
              </a:buClr>
              <a:buSzPct val="100000"/>
              <a:buFont typeface="Lucida Grande"/>
              <a:buChar char="&gt;"/>
              <a:defRPr/>
            </a:pPr>
            <a:endParaRPr lang="fr-FR" sz="1200" b="1" dirty="0">
              <a:solidFill>
                <a:schemeClr val="tx1"/>
              </a:solidFill>
            </a:endParaRPr>
          </a:p>
          <a:p>
            <a:pPr marL="177800" lvl="0" indent="-177800" defTabSz="457200">
              <a:spcBef>
                <a:spcPct val="20000"/>
              </a:spcBef>
              <a:spcAft>
                <a:spcPts val="0"/>
              </a:spcAft>
              <a:buClr>
                <a:srgbClr val="FF0000"/>
              </a:buClr>
              <a:buSzPct val="100000"/>
              <a:buFont typeface="Lucida Grande"/>
              <a:buChar char="&gt;"/>
              <a:defRPr/>
            </a:pPr>
            <a:r>
              <a:rPr lang="fr-FR" sz="1600" b="1" dirty="0" smtClean="0"/>
              <a:t>Sauf cas particulier, pas </a:t>
            </a:r>
            <a:r>
              <a:rPr lang="fr-FR" sz="1600" b="1" dirty="0"/>
              <a:t>de saisie à réaliser </a:t>
            </a:r>
            <a:r>
              <a:rPr lang="fr-FR" sz="1600" dirty="0"/>
              <a:t>: </a:t>
            </a:r>
            <a:r>
              <a:rPr lang="fr-FR" sz="1600" dirty="0">
                <a:solidFill>
                  <a:schemeClr val="tx1"/>
                </a:solidFill>
              </a:rPr>
              <a:t>ces éléments sont remontés </a:t>
            </a:r>
            <a:r>
              <a:rPr lang="fr-FR" sz="1600" dirty="0" smtClean="0">
                <a:solidFill>
                  <a:schemeClr val="tx1"/>
                </a:solidFill>
              </a:rPr>
              <a:t>par votre  lycée automatiquement et vous pourrez les vérifier début avril. </a:t>
            </a:r>
            <a:r>
              <a:rPr lang="fr-FR" sz="1600" dirty="0">
                <a:solidFill>
                  <a:schemeClr val="tx1"/>
                </a:solidFill>
              </a:rPr>
              <a:t>En cas d’erreurs,</a:t>
            </a:r>
            <a:r>
              <a:rPr lang="fr-FR" sz="1600" b="1" dirty="0">
                <a:solidFill>
                  <a:schemeClr val="tx1"/>
                </a:solidFill>
              </a:rPr>
              <a:t> un signalement doit être fait au chef d’établissement </a:t>
            </a:r>
            <a:endParaRPr lang="fr-FR" sz="1600" b="1" dirty="0" smtClean="0">
              <a:solidFill>
                <a:schemeClr val="tx1"/>
              </a:solidFill>
            </a:endParaRPr>
          </a:p>
          <a:p>
            <a:pPr marL="177800" lvl="0" indent="-177800" defTabSz="457200">
              <a:spcBef>
                <a:spcPct val="20000"/>
              </a:spcBef>
              <a:spcAft>
                <a:spcPts val="0"/>
              </a:spcAft>
              <a:buClr>
                <a:srgbClr val="FF0000"/>
              </a:buClr>
              <a:buSzPct val="100000"/>
              <a:buFont typeface="Lucida Grande"/>
              <a:buChar char="&gt;"/>
              <a:defRPr/>
            </a:pPr>
            <a:endParaRPr lang="fr-FR" sz="1400" b="1" dirty="0">
              <a:solidFill>
                <a:schemeClr val="tx1"/>
              </a:solidFill>
            </a:endParaRPr>
          </a:p>
          <a:p>
            <a:endParaRPr lang="fr-FR" sz="10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45</a:t>
            </a:fld>
            <a:endParaRPr lang="fr-FR"/>
          </a:p>
        </p:txBody>
      </p:sp>
      <p:sp>
        <p:nvSpPr>
          <p:cNvPr id="7" name="Rectangle à coins arrondis 6"/>
          <p:cNvSpPr/>
          <p:nvPr/>
        </p:nvSpPr>
        <p:spPr>
          <a:xfrm>
            <a:off x="388903" y="3755384"/>
            <a:ext cx="8468807" cy="779374"/>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600" b="1" dirty="0"/>
              <a:t>A noter </a:t>
            </a:r>
            <a:r>
              <a:rPr lang="fr-FR" sz="1600" dirty="0"/>
              <a:t>: vous ne pouvez pas confirmer vos vœux tant que votre bulletin scolaire du 2ème trimestre (ou 1er semestre) n'est pas remonté dans votre dossier. </a:t>
            </a:r>
          </a:p>
        </p:txBody>
      </p:sp>
      <p:sp>
        <p:nvSpPr>
          <p:cNvPr id="8" name="Rectangle à coins arrondis 7"/>
          <p:cNvSpPr/>
          <p:nvPr/>
        </p:nvSpPr>
        <p:spPr>
          <a:xfrm>
            <a:off x="5327375" y="86105"/>
            <a:ext cx="3437682"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18154707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62500"/>
          </a:xfrm>
        </p:spPr>
        <p:txBody>
          <a:bodyPr/>
          <a:lstStyle/>
          <a:p>
            <a:r>
              <a:rPr lang="fr-FR" sz="2200" dirty="0"/>
              <a:t>La fiche avenir renseignée par le lycée </a:t>
            </a:r>
          </a:p>
        </p:txBody>
      </p:sp>
      <p:sp>
        <p:nvSpPr>
          <p:cNvPr id="3" name="Espace réservé du contenu 2"/>
          <p:cNvSpPr>
            <a:spLocks noGrp="1"/>
          </p:cNvSpPr>
          <p:nvPr>
            <p:ph sz="quarter" idx="4294967295"/>
          </p:nvPr>
        </p:nvSpPr>
        <p:spPr>
          <a:xfrm>
            <a:off x="318718" y="1410990"/>
            <a:ext cx="8424000" cy="3321000"/>
          </a:xfrm>
        </p:spPr>
        <p:txBody>
          <a:bodyPr/>
          <a:lstStyle/>
          <a:p>
            <a:pPr marL="177800" lvl="0" indent="-177800" algn="just" defTabSz="457200">
              <a:spcBef>
                <a:spcPct val="20000"/>
              </a:spcBef>
              <a:spcAft>
                <a:spcPts val="0"/>
              </a:spcAft>
              <a:buClr>
                <a:srgbClr val="FF0000"/>
              </a:buClr>
              <a:buSzPct val="100000"/>
              <a:buFont typeface="Arial" panose="020B0604020202020204" pitchFamily="34" charset="0"/>
              <a:buChar char="•"/>
              <a:defRPr/>
            </a:pPr>
            <a:r>
              <a:rPr lang="fr-FR" sz="1600" dirty="0">
                <a:solidFill>
                  <a:schemeClr val="tx1"/>
                </a:solidFill>
              </a:rPr>
              <a:t>Le 2ème conseil de classe examine les vœux de chaque lycéen avec </a:t>
            </a:r>
            <a:r>
              <a:rPr lang="fr-FR" sz="1600" b="1" dirty="0"/>
              <a:t>bienveillance et confiance</a:t>
            </a:r>
            <a:r>
              <a:rPr lang="fr-FR" sz="1600" b="1" dirty="0">
                <a:solidFill>
                  <a:schemeClr val="tx1"/>
                </a:solidFill>
              </a:rPr>
              <a:t> </a:t>
            </a:r>
            <a:r>
              <a:rPr lang="fr-FR" sz="1600" dirty="0">
                <a:solidFill>
                  <a:schemeClr val="tx1"/>
                </a:solidFill>
              </a:rPr>
              <a:t>dans le potentiel de chacun. </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1600" dirty="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600" dirty="0">
                <a:solidFill>
                  <a:srgbClr val="3D566E"/>
                </a:solidFill>
              </a:rPr>
              <a:t> </a:t>
            </a:r>
            <a:r>
              <a:rPr lang="fr-FR" sz="1600" dirty="0">
                <a:solidFill>
                  <a:schemeClr val="tx1"/>
                </a:solidFill>
              </a:rPr>
              <a:t>Pour chaque lycéen, une </a:t>
            </a:r>
            <a:r>
              <a:rPr lang="fr-FR" sz="1600" b="1" dirty="0">
                <a:solidFill>
                  <a:schemeClr val="bg1"/>
                </a:solidFill>
                <a:highlight>
                  <a:srgbClr val="0000FF"/>
                </a:highlight>
              </a:rPr>
              <a:t>fiche Avenir</a:t>
            </a:r>
            <a:r>
              <a:rPr lang="fr-FR" sz="1600" dirty="0">
                <a:solidFill>
                  <a:schemeClr val="tx1"/>
                </a:solidFill>
              </a:rPr>
              <a:t> est renseignée par le lycée et versée au dossier de l’élève : </a:t>
            </a:r>
          </a:p>
          <a:p>
            <a:pPr marL="627063" lvl="1" indent="-169863" defTabSz="457200">
              <a:spcBef>
                <a:spcPct val="20000"/>
              </a:spcBef>
              <a:spcAft>
                <a:spcPts val="0"/>
              </a:spcAft>
              <a:buClr>
                <a:srgbClr val="FF0000"/>
              </a:buClr>
              <a:defRPr/>
            </a:pPr>
            <a:r>
              <a:rPr lang="fr-FR" sz="1600" dirty="0" smtClean="0">
                <a:solidFill>
                  <a:schemeClr val="tx1"/>
                </a:solidFill>
              </a:rPr>
              <a:t>l’appréciation spécifique des </a:t>
            </a:r>
            <a:r>
              <a:rPr lang="fr-FR" sz="1600" dirty="0">
                <a:solidFill>
                  <a:schemeClr val="tx1"/>
                </a:solidFill>
              </a:rPr>
              <a:t>professeurs par discipline, </a:t>
            </a:r>
            <a:r>
              <a:rPr lang="fr-FR" sz="1600" dirty="0" smtClean="0">
                <a:solidFill>
                  <a:schemeClr val="tx1"/>
                </a:solidFill>
              </a:rPr>
              <a:t>lorsqu’elle est distincte de l’appréciation portée pour chaque trimestre</a:t>
            </a:r>
          </a:p>
          <a:p>
            <a:pPr marL="627063" lvl="1" indent="-169863" defTabSz="457200">
              <a:spcBef>
                <a:spcPct val="20000"/>
              </a:spcBef>
              <a:spcAft>
                <a:spcPts val="0"/>
              </a:spcAft>
              <a:buClr>
                <a:srgbClr val="FF0000"/>
              </a:buClr>
              <a:defRPr/>
            </a:pPr>
            <a:r>
              <a:rPr lang="fr-FR" sz="1600" dirty="0" smtClean="0">
                <a:solidFill>
                  <a:schemeClr val="tx1"/>
                </a:solidFill>
              </a:rPr>
              <a:t>les </a:t>
            </a:r>
            <a:r>
              <a:rPr lang="fr-FR" sz="1600" dirty="0">
                <a:solidFill>
                  <a:schemeClr val="tx1"/>
                </a:solidFill>
              </a:rPr>
              <a:t>appréciations du professeur principal sur des compétences transversales</a:t>
            </a:r>
          </a:p>
          <a:p>
            <a:pPr marL="627063" lvl="1" indent="-169863" defTabSz="457200">
              <a:spcBef>
                <a:spcPct val="20000"/>
              </a:spcBef>
              <a:spcAft>
                <a:spcPts val="0"/>
              </a:spcAft>
              <a:buClr>
                <a:srgbClr val="FF0000"/>
              </a:buClr>
              <a:defRPr/>
            </a:pPr>
            <a:r>
              <a:rPr lang="fr-FR" sz="1600" dirty="0">
                <a:solidFill>
                  <a:schemeClr val="tx1"/>
                </a:solidFill>
              </a:rPr>
              <a:t>l’avis du chef d’établissement </a:t>
            </a:r>
            <a:r>
              <a:rPr lang="fr-FR" sz="1600" dirty="0" smtClean="0">
                <a:solidFill>
                  <a:schemeClr val="tx1"/>
                </a:solidFill>
              </a:rPr>
              <a:t>sur la capacité à réussir, pour </a:t>
            </a:r>
            <a:r>
              <a:rPr lang="fr-FR" sz="1600" dirty="0">
                <a:solidFill>
                  <a:schemeClr val="tx1"/>
                </a:solidFill>
              </a:rPr>
              <a:t>chaque vœu</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1600" dirty="0">
              <a:solidFill>
                <a:schemeClr val="tx1"/>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600" dirty="0" smtClean="0">
                <a:solidFill>
                  <a:schemeClr val="tx1"/>
                </a:solidFill>
              </a:rPr>
              <a:t>La </a:t>
            </a:r>
            <a:r>
              <a:rPr lang="fr-FR" sz="1600" dirty="0">
                <a:solidFill>
                  <a:schemeClr val="tx1"/>
                </a:solidFill>
              </a:rPr>
              <a:t>fiche Avenir est </a:t>
            </a:r>
            <a:r>
              <a:rPr lang="fr-FR" sz="1600" b="1" dirty="0">
                <a:solidFill>
                  <a:schemeClr val="tx1"/>
                </a:solidFill>
              </a:rPr>
              <a:t>consultable par le lycéen </a:t>
            </a:r>
            <a:r>
              <a:rPr lang="fr-FR" sz="1600" dirty="0">
                <a:solidFill>
                  <a:schemeClr val="tx1"/>
                </a:solidFill>
              </a:rPr>
              <a:t>dans son dossier</a:t>
            </a:r>
            <a:r>
              <a:rPr lang="fr-FR" sz="1600" dirty="0"/>
              <a:t> </a:t>
            </a:r>
            <a:r>
              <a:rPr lang="fr-FR" sz="1600" b="1" dirty="0"/>
              <a:t>à partir du </a:t>
            </a:r>
            <a:r>
              <a:rPr lang="fr-FR" sz="1600" b="1" dirty="0" smtClean="0"/>
              <a:t>2 juin 2025</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1600" b="1" dirty="0"/>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2200" b="1" dirty="0">
              <a:solidFill>
                <a:srgbClr val="3D566E"/>
              </a:solidFill>
              <a:latin typeface="Calibri"/>
            </a:endParaRPr>
          </a:p>
          <a:p>
            <a:pPr lvl="0" defTabSz="457200">
              <a:spcBef>
                <a:spcPct val="20000"/>
              </a:spcBef>
              <a:spcAft>
                <a:spcPts val="0"/>
              </a:spcAft>
              <a:buClr>
                <a:srgbClr val="FF0000"/>
              </a:buClr>
              <a:buSzPct val="100000"/>
              <a:defRPr/>
            </a:pPr>
            <a:r>
              <a:rPr lang="fr-FR" sz="5600" dirty="0">
                <a:solidFill>
                  <a:srgbClr val="3D566E"/>
                </a:solidFill>
                <a:latin typeface="Calibri"/>
              </a:rPr>
              <a:t>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46</a:t>
            </a:fld>
            <a:endParaRPr lang="fr-FR"/>
          </a:p>
        </p:txBody>
      </p:sp>
      <p:sp>
        <p:nvSpPr>
          <p:cNvPr id="7" name="Rectangle à coins arrondis 6"/>
          <p:cNvSpPr/>
          <p:nvPr/>
        </p:nvSpPr>
        <p:spPr>
          <a:xfrm>
            <a:off x="5872163" y="86105"/>
            <a:ext cx="289289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14916904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951670"/>
          </a:xfrm>
        </p:spPr>
        <p:txBody>
          <a:bodyPr/>
          <a:lstStyle/>
          <a:p>
            <a:r>
              <a:rPr lang="fr-FR" sz="2000" dirty="0"/>
              <a:t>Focus</a:t>
            </a:r>
            <a:r>
              <a:rPr lang="fr-FR" sz="2000" dirty="0" smtClean="0"/>
              <a:t> sur l’accompagnement </a:t>
            </a:r>
            <a:r>
              <a:rPr lang="fr-FR" sz="2000" dirty="0"/>
              <a:t>des candidats en situation de handicap ou atteints d’un trouble de santé invalidant </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47</a:t>
            </a:fld>
            <a:endParaRPr lang="fr-FR"/>
          </a:p>
        </p:txBody>
      </p:sp>
      <p:sp>
        <p:nvSpPr>
          <p:cNvPr id="12" name="Rectangle 11"/>
          <p:cNvSpPr/>
          <p:nvPr/>
        </p:nvSpPr>
        <p:spPr>
          <a:xfrm>
            <a:off x="202602" y="1593347"/>
            <a:ext cx="8424000" cy="3170099"/>
          </a:xfrm>
          <a:prstGeom prst="rect">
            <a:avLst/>
          </a:prstGeom>
        </p:spPr>
        <p:txBody>
          <a:bodyPr wrap="square" lIns="91440" tIns="45720" rIns="91440" bIns="45720" anchor="t">
            <a:spAutoFit/>
          </a:bodyPr>
          <a:lstStyle/>
          <a:p>
            <a:pPr marL="285750" indent="-285750" algn="just">
              <a:buFont typeface="Arial" panose="020B0604020202020204" pitchFamily="34" charset="0"/>
              <a:buChar char="•"/>
            </a:pPr>
            <a:r>
              <a:rPr lang="fr-FR" sz="1200" b="1" dirty="0" smtClean="0">
                <a:solidFill>
                  <a:schemeClr val="bg1"/>
                </a:solidFill>
                <a:highlight>
                  <a:srgbClr val="0000FF"/>
                </a:highlight>
              </a:rPr>
              <a:t>On peut candidater sans évoquer son handicap !</a:t>
            </a:r>
          </a:p>
          <a:p>
            <a:pPr marL="285750" indent="-285750" algn="just">
              <a:buFont typeface="Arial" panose="020B0604020202020204" pitchFamily="34" charset="0"/>
              <a:buChar char="•"/>
            </a:pPr>
            <a:endParaRPr lang="fr-FR" sz="1200" b="1" dirty="0">
              <a:solidFill>
                <a:schemeClr val="bg1"/>
              </a:solidFill>
              <a:highlight>
                <a:srgbClr val="0000FF"/>
              </a:highlight>
            </a:endParaRPr>
          </a:p>
          <a:p>
            <a:pPr marL="285750" indent="-285750" algn="just">
              <a:buFont typeface="Arial" panose="020B0604020202020204" pitchFamily="34" charset="0"/>
              <a:buChar char="•"/>
            </a:pPr>
            <a:r>
              <a:rPr lang="fr-FR" sz="1200" b="1" dirty="0" smtClean="0">
                <a:solidFill>
                  <a:schemeClr val="bg1"/>
                </a:solidFill>
                <a:highlight>
                  <a:srgbClr val="0000FF"/>
                </a:highlight>
              </a:rPr>
              <a:t>La discrimination en raison du handicap est  interdite </a:t>
            </a:r>
          </a:p>
          <a:p>
            <a:pPr marL="285750" indent="-285750" algn="just">
              <a:buFont typeface="Arial" panose="020B0604020202020204" pitchFamily="34" charset="0"/>
              <a:buChar char="•"/>
            </a:pPr>
            <a:endParaRPr lang="fr-FR" sz="1200" b="1" dirty="0">
              <a:solidFill>
                <a:schemeClr val="bg1"/>
              </a:solidFill>
              <a:highlight>
                <a:srgbClr val="0000FF"/>
              </a:highlight>
            </a:endParaRPr>
          </a:p>
          <a:p>
            <a:pPr marL="285750" indent="-285750" algn="just">
              <a:buFont typeface="Arial" panose="020B0604020202020204" pitchFamily="34" charset="0"/>
              <a:buChar char="•"/>
            </a:pPr>
            <a:r>
              <a:rPr lang="fr-FR" sz="1200" b="1" dirty="0" smtClean="0">
                <a:solidFill>
                  <a:schemeClr val="bg1"/>
                </a:solidFill>
                <a:highlight>
                  <a:srgbClr val="0000FF"/>
                </a:highlight>
              </a:rPr>
              <a:t>Les </a:t>
            </a:r>
            <a:r>
              <a:rPr lang="fr-FR" sz="1200" b="1" dirty="0">
                <a:solidFill>
                  <a:schemeClr val="bg1"/>
                </a:solidFill>
                <a:highlight>
                  <a:srgbClr val="0000FF"/>
                </a:highlight>
              </a:rPr>
              <a:t>coordonnées d’un référent </a:t>
            </a:r>
            <a:r>
              <a:rPr lang="fr-FR" sz="1200" b="1" dirty="0" smtClean="0">
                <a:solidFill>
                  <a:schemeClr val="bg1"/>
                </a:solidFill>
                <a:highlight>
                  <a:srgbClr val="0000FF"/>
                </a:highlight>
              </a:rPr>
              <a:t>handicap sont </a:t>
            </a:r>
            <a:r>
              <a:rPr lang="fr-FR" sz="1200" b="1" dirty="0" err="1" smtClean="0">
                <a:solidFill>
                  <a:schemeClr val="bg1"/>
                </a:solidFill>
                <a:highlight>
                  <a:srgbClr val="0000FF"/>
                </a:highlight>
              </a:rPr>
              <a:t>diposnibles</a:t>
            </a:r>
            <a:r>
              <a:rPr lang="fr-FR" sz="1200" b="1" dirty="0" smtClean="0">
                <a:solidFill>
                  <a:schemeClr val="bg1"/>
                </a:solidFill>
                <a:highlight>
                  <a:srgbClr val="0000FF"/>
                </a:highlight>
              </a:rPr>
              <a:t> </a:t>
            </a:r>
            <a:r>
              <a:rPr lang="fr-FR" sz="1200" b="1" dirty="0">
                <a:solidFill>
                  <a:schemeClr val="bg1"/>
                </a:solidFill>
                <a:highlight>
                  <a:srgbClr val="0000FF"/>
                </a:highlight>
              </a:rPr>
              <a:t>sur chaque fiche de formation</a:t>
            </a:r>
            <a:r>
              <a:rPr lang="fr-FR" sz="1200" b="1" dirty="0">
                <a:solidFill>
                  <a:schemeClr val="tx2"/>
                </a:solidFill>
              </a:rPr>
              <a:t>.</a:t>
            </a:r>
            <a:r>
              <a:rPr lang="fr-FR" sz="1200" b="1" dirty="0"/>
              <a:t> </a:t>
            </a:r>
            <a:r>
              <a:rPr lang="fr-FR" sz="1200" dirty="0"/>
              <a:t>Il </a:t>
            </a:r>
            <a:r>
              <a:rPr lang="fr-FR" sz="1200" dirty="0" smtClean="0"/>
              <a:t>a la mission de répondre </a:t>
            </a:r>
            <a:r>
              <a:rPr lang="fr-FR" sz="1200" dirty="0"/>
              <a:t>aux interrogations des lycéens tout au long de la procédure.</a:t>
            </a:r>
          </a:p>
          <a:p>
            <a:pPr algn="just"/>
            <a:endParaRPr lang="fr-FR" sz="1200" b="1" dirty="0"/>
          </a:p>
          <a:p>
            <a:pPr marL="285750" indent="-285750" algn="just">
              <a:buFont typeface="Arial" panose="020B0604020202020204" pitchFamily="34" charset="0"/>
              <a:buChar char="•"/>
            </a:pPr>
            <a:r>
              <a:rPr lang="fr-FR" sz="1200" b="1" dirty="0">
                <a:solidFill>
                  <a:schemeClr val="bg1"/>
                </a:solidFill>
                <a:highlight>
                  <a:srgbClr val="0000FF"/>
                </a:highlight>
              </a:rPr>
              <a:t>Le candidat peut renseigner une fiche de liaison dans son dossier Parcoursup</a:t>
            </a:r>
            <a:r>
              <a:rPr lang="fr-FR" sz="1200" b="1" dirty="0">
                <a:solidFill>
                  <a:schemeClr val="tx2"/>
                </a:solidFill>
              </a:rPr>
              <a:t> </a:t>
            </a:r>
            <a:r>
              <a:rPr lang="fr-FR" sz="1200" dirty="0"/>
              <a:t>pour préciser ses besoins. Cette fiche est </a:t>
            </a:r>
            <a:r>
              <a:rPr lang="fr-FR" sz="1200" b="1" dirty="0"/>
              <a:t>facultative</a:t>
            </a:r>
            <a:r>
              <a:rPr lang="fr-FR" sz="1200" dirty="0"/>
              <a:t> et n’est </a:t>
            </a:r>
            <a:r>
              <a:rPr lang="fr-FR" sz="1200" b="1" dirty="0"/>
              <a:t>pas transmise aux formations </a:t>
            </a:r>
            <a:r>
              <a:rPr lang="fr-FR" sz="1200" dirty="0"/>
              <a:t>pour l’examen des vœux </a:t>
            </a:r>
            <a:r>
              <a:rPr lang="fr-FR" sz="1200" dirty="0">
                <a:sym typeface="Wingdings" panose="05000000000000000000" pitchFamily="2" charset="2"/>
              </a:rPr>
              <a:t> </a:t>
            </a:r>
            <a:r>
              <a:rPr lang="fr-FR" sz="1200" b="1" dirty="0">
                <a:solidFill>
                  <a:srgbClr val="000091"/>
                </a:solidFill>
              </a:rPr>
              <a:t>Le candidat pourra </a:t>
            </a:r>
            <a:r>
              <a:rPr lang="fr-FR" sz="1200" b="1" dirty="0" smtClean="0">
                <a:solidFill>
                  <a:srgbClr val="000091"/>
                </a:solidFill>
              </a:rPr>
              <a:t>demander à Parcoursup de la transmettre </a:t>
            </a:r>
            <a:r>
              <a:rPr lang="fr-FR" sz="1200" b="1" dirty="0">
                <a:solidFill>
                  <a:srgbClr val="000091"/>
                </a:solidFill>
              </a:rPr>
              <a:t>à la formation qu’il aura choisie pour préparer sa rentrée</a:t>
            </a:r>
            <a:r>
              <a:rPr lang="fr-FR" sz="1200" dirty="0"/>
              <a:t>. Cela permet d’anticiper </a:t>
            </a:r>
            <a:r>
              <a:rPr lang="fr-FR" sz="1200" dirty="0" smtClean="0"/>
              <a:t>la rentrée étudiante dans </a:t>
            </a:r>
            <a:r>
              <a:rPr lang="fr-FR" sz="1200" dirty="0"/>
              <a:t>le nouvel établissement.</a:t>
            </a:r>
            <a:endParaRPr lang="fr-FR" sz="1200" dirty="0">
              <a:cs typeface="Arial"/>
            </a:endParaRPr>
          </a:p>
          <a:p>
            <a:endParaRPr lang="fr-FR" sz="1200" b="1" dirty="0"/>
          </a:p>
          <a:p>
            <a:pPr marL="285750" indent="-285750" algn="just">
              <a:buFont typeface="Arial" panose="020B0604020202020204" pitchFamily="34" charset="0"/>
              <a:buChar char="•"/>
            </a:pPr>
            <a:r>
              <a:rPr lang="fr-FR" sz="1200" b="1" dirty="0">
                <a:solidFill>
                  <a:schemeClr val="bg1"/>
                </a:solidFill>
                <a:highlight>
                  <a:srgbClr val="0000FF"/>
                </a:highlight>
              </a:rPr>
              <a:t>A partir du </a:t>
            </a:r>
            <a:r>
              <a:rPr lang="fr-FR" sz="1200" b="1" dirty="0" smtClean="0">
                <a:solidFill>
                  <a:schemeClr val="bg1"/>
                </a:solidFill>
                <a:highlight>
                  <a:srgbClr val="0000FF"/>
                </a:highlight>
              </a:rPr>
              <a:t>2 juin 2025, </a:t>
            </a:r>
            <a:r>
              <a:rPr lang="fr-FR" sz="1200" b="1" dirty="0">
                <a:solidFill>
                  <a:schemeClr val="bg1"/>
                </a:solidFill>
                <a:highlight>
                  <a:srgbClr val="0000FF"/>
                </a:highlight>
              </a:rPr>
              <a:t>le candidat peut demander au recteur le réexamen de son dossier</a:t>
            </a:r>
            <a:r>
              <a:rPr lang="fr-FR" sz="1200" b="1" dirty="0"/>
              <a:t> </a:t>
            </a:r>
            <a:r>
              <a:rPr lang="fr-FR" sz="1200" dirty="0"/>
              <a:t>(via la rubrique « contact » dans </a:t>
            </a:r>
            <a:r>
              <a:rPr lang="fr-FR" sz="1200" dirty="0" smtClean="0"/>
              <a:t>Parcoursup</a:t>
            </a:r>
            <a:r>
              <a:rPr lang="fr-FR" sz="1200" dirty="0"/>
              <a:t>) s’il ne trouve pas de formation adaptée à ses besoins spécifiques et que sa situation justifie une inscription dans un établissement situé dans une zone géographique déterminée.</a:t>
            </a:r>
            <a:r>
              <a:rPr lang="fr-FR" sz="1600" dirty="0"/>
              <a:t> </a:t>
            </a:r>
            <a:endParaRPr lang="fr-FR" sz="1600" dirty="0">
              <a:cs typeface="Arial"/>
            </a:endParaRPr>
          </a:p>
          <a:p>
            <a:endParaRPr lang="fr-FR" sz="1600" dirty="0"/>
          </a:p>
        </p:txBody>
      </p:sp>
      <p:sp>
        <p:nvSpPr>
          <p:cNvPr id="5" name="Rectangle à coins arrondis 4"/>
          <p:cNvSpPr/>
          <p:nvPr/>
        </p:nvSpPr>
        <p:spPr>
          <a:xfrm>
            <a:off x="3791415" y="86105"/>
            <a:ext cx="497364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L’accompagnement des jeunes en satiation de handicap</a:t>
            </a:r>
            <a:endParaRPr lang="fr-FR" sz="1400" b="1" kern="0" dirty="0">
              <a:solidFill>
                <a:srgbClr val="000091"/>
              </a:solidFill>
              <a:latin typeface="Arial"/>
            </a:endParaRPr>
          </a:p>
        </p:txBody>
      </p:sp>
    </p:spTree>
    <p:extLst>
      <p:ext uri="{BB962C8B-B14F-4D97-AF65-F5344CB8AC3E}">
        <p14:creationId xmlns:p14="http://schemas.microsoft.com/office/powerpoint/2010/main" val="9743261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EFA0773D-3F28-40F9-B9EA-54498D76AC91}" type="datetime1">
              <a:rPr lang="fr-FR" cap="all" smtClean="0"/>
              <a:t>16/01/2025</a:t>
            </a:fld>
            <a:endParaRPr lang="fr-FR" cap="all"/>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48</a:t>
            </a:fld>
            <a:endParaRPr lang="fr-FR"/>
          </a:p>
        </p:txBody>
      </p:sp>
      <p:sp>
        <p:nvSpPr>
          <p:cNvPr id="4" name="Titre 3"/>
          <p:cNvSpPr>
            <a:spLocks noGrp="1"/>
          </p:cNvSpPr>
          <p:nvPr>
            <p:ph type="title"/>
          </p:nvPr>
        </p:nvSpPr>
        <p:spPr/>
        <p:txBody>
          <a:bodyPr/>
          <a:lstStyle/>
          <a:p>
            <a:endParaRPr lang="fr-FR" dirty="0"/>
          </a:p>
        </p:txBody>
      </p:sp>
      <p:sp>
        <p:nvSpPr>
          <p:cNvPr id="5" name="Espace réservé du texte 4"/>
          <p:cNvSpPr>
            <a:spLocks noGrp="1"/>
          </p:cNvSpPr>
          <p:nvPr>
            <p:ph type="body" sz="quarter" idx="13"/>
          </p:nvPr>
        </p:nvSpPr>
        <p:spPr/>
        <p:txBody>
          <a:bodyPr/>
          <a:lstStyle/>
          <a:p>
            <a:endParaRPr lang="fr-FR"/>
          </a:p>
        </p:txBody>
      </p:sp>
      <p:sp>
        <p:nvSpPr>
          <p:cNvPr id="6" name="Espace réservé du texte 5"/>
          <p:cNvSpPr>
            <a:spLocks noGrp="1"/>
          </p:cNvSpPr>
          <p:nvPr>
            <p:ph type="body" sz="quarter" idx="14"/>
          </p:nvPr>
        </p:nvSpPr>
        <p:spPr/>
        <p:txBody>
          <a:bodyPr/>
          <a:lstStyle/>
          <a:p>
            <a:endParaRPr lang="fr-FR"/>
          </a:p>
        </p:txBody>
      </p:sp>
      <p:sp>
        <p:nvSpPr>
          <p:cNvPr id="7" name="Espace réservé du texte 6"/>
          <p:cNvSpPr>
            <a:spLocks noGrp="1"/>
          </p:cNvSpPr>
          <p:nvPr>
            <p:ph type="body" sz="quarter" idx="15"/>
          </p:nvPr>
        </p:nvSpPr>
        <p:spPr/>
        <p:txBody>
          <a:bodyPr/>
          <a:lstStyle/>
          <a:p>
            <a:endParaRPr lang="fr-FR"/>
          </a:p>
        </p:txBody>
      </p:sp>
      <p:sp>
        <p:nvSpPr>
          <p:cNvPr id="8" name="Espace réservé du texte 7"/>
          <p:cNvSpPr>
            <a:spLocks noGrp="1"/>
          </p:cNvSpPr>
          <p:nvPr>
            <p:ph type="body" sz="quarter" idx="16"/>
          </p:nvPr>
        </p:nvSpPr>
        <p:spPr/>
        <p:txBody>
          <a:bodyPr/>
          <a:lstStyle/>
          <a:p>
            <a:endParaRPr lang="fr-F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729643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7544" y="4019781"/>
            <a:ext cx="8892480" cy="792088"/>
          </a:xfrm>
        </p:spPr>
        <p:txBody>
          <a:bodyPr/>
          <a:lstStyle/>
          <a:p>
            <a:pPr marL="0" indent="0">
              <a:buNone/>
            </a:pPr>
            <a:r>
              <a:rPr lang="fr-FR" sz="2800" dirty="0"/>
              <a:t/>
            </a:r>
            <a:br>
              <a:rPr lang="fr-FR" sz="2800" dirty="0"/>
            </a:br>
            <a:r>
              <a:rPr lang="fr-FR" sz="2800" dirty="0" smtClean="0">
                <a:solidFill>
                  <a:srgbClr val="000091"/>
                </a:solidFill>
              </a:rPr>
              <a:t>L’analyse des candidatures par </a:t>
            </a:r>
            <a:r>
              <a:rPr lang="fr-FR" sz="2800" dirty="0">
                <a:solidFill>
                  <a:srgbClr val="000091"/>
                </a:solidFill>
              </a:rPr>
              <a:t>les formations</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49</a:t>
            </a:fld>
            <a:endParaRPr lang="fr-FR"/>
          </a:p>
        </p:txBody>
      </p:sp>
      <p:pic>
        <p:nvPicPr>
          <p:cNvPr id="2" name="Espace réservé pour une image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247" b="16247"/>
          <a:stretch>
            <a:fillRect/>
          </a:stretch>
        </p:blipFill>
        <p:spPr>
          <a:xfrm>
            <a:off x="835091" y="782400"/>
            <a:ext cx="7362527" cy="3202242"/>
          </a:xfrm>
        </p:spPr>
      </p:pic>
    </p:spTree>
    <p:extLst>
      <p:ext uri="{BB962C8B-B14F-4D97-AF65-F5344CB8AC3E}">
        <p14:creationId xmlns:p14="http://schemas.microsoft.com/office/powerpoint/2010/main" val="1374610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744416"/>
          </a:xfrm>
        </p:spPr>
        <p:txBody>
          <a:bodyPr>
            <a:normAutofit fontScale="25000" lnSpcReduction="20000"/>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endParaRPr lang="fr-FR" sz="1500" b="1" dirty="0" smtClean="0">
              <a:solidFill>
                <a:schemeClr val="bg1"/>
              </a:solidFill>
              <a:highlight>
                <a:srgbClr val="0000FF"/>
              </a:highlight>
            </a:endParaRPr>
          </a:p>
          <a:p>
            <a:pPr marL="171450" indent="-171450" algn="just" defTabSz="457200">
              <a:spcBef>
                <a:spcPct val="20000"/>
              </a:spcBef>
              <a:spcAft>
                <a:spcPts val="600"/>
              </a:spcAft>
              <a:buClr>
                <a:srgbClr val="FF0000"/>
              </a:buClr>
              <a:buSzPct val="100000"/>
              <a:buFont typeface="Courier New" panose="02070309020205020404" pitchFamily="49" charset="0"/>
              <a:buChar char="o"/>
            </a:pPr>
            <a:r>
              <a:rPr lang="fr-FR" sz="4800" b="1" dirty="0" smtClean="0">
                <a:solidFill>
                  <a:schemeClr val="bg1"/>
                </a:solidFill>
                <a:highlight>
                  <a:srgbClr val="0000FF"/>
                </a:highlight>
              </a:rPr>
              <a:t>La transparence sur les critères : un cadre commun proposé sur Parcoursup</a:t>
            </a:r>
            <a:endParaRPr lang="fr-FR" sz="4800" b="1" dirty="0">
              <a:solidFill>
                <a:schemeClr val="bg1"/>
              </a:solidFill>
              <a:highlight>
                <a:srgbClr val="0000FF"/>
              </a:highlight>
            </a:endParaRPr>
          </a:p>
          <a:p>
            <a:pPr marL="179388" algn="just" defTabSz="457200">
              <a:spcBef>
                <a:spcPct val="20000"/>
              </a:spcBef>
              <a:spcAft>
                <a:spcPts val="300"/>
              </a:spcAft>
              <a:buClr>
                <a:srgbClr val="FF0000"/>
              </a:buClr>
              <a:buSzPct val="100000"/>
            </a:pPr>
            <a:r>
              <a:rPr lang="fr-FR" sz="4800" dirty="0">
                <a:solidFill>
                  <a:schemeClr val="accent1"/>
                </a:solidFill>
              </a:rPr>
              <a:t>Parcoursup permet de </a:t>
            </a:r>
            <a:r>
              <a:rPr lang="fr-FR" sz="4800" dirty="0" smtClean="0">
                <a:solidFill>
                  <a:schemeClr val="accent1"/>
                </a:solidFill>
              </a:rPr>
              <a:t>visualiser, dans un cadre commun à toutes les formations, les </a:t>
            </a:r>
            <a:r>
              <a:rPr lang="fr-FR" sz="4800" b="1" dirty="0">
                <a:solidFill>
                  <a:schemeClr val="accent1"/>
                </a:solidFill>
              </a:rPr>
              <a:t>critères et éléments </a:t>
            </a:r>
            <a:r>
              <a:rPr lang="fr-FR" sz="4800" b="1" dirty="0" smtClean="0">
                <a:solidFill>
                  <a:schemeClr val="accent1"/>
                </a:solidFill>
              </a:rPr>
              <a:t>que les enseignants des </a:t>
            </a:r>
            <a:r>
              <a:rPr lang="fr-FR" sz="4800" b="1" dirty="0">
                <a:solidFill>
                  <a:schemeClr val="accent1"/>
                </a:solidFill>
              </a:rPr>
              <a:t>formations du supérieur </a:t>
            </a:r>
            <a:r>
              <a:rPr lang="fr-FR" sz="4800" b="1" dirty="0" smtClean="0">
                <a:solidFill>
                  <a:schemeClr val="accent1"/>
                </a:solidFill>
              </a:rPr>
              <a:t>ont défini pour </a:t>
            </a:r>
            <a:r>
              <a:rPr lang="fr-FR" sz="4800" b="1" dirty="0">
                <a:solidFill>
                  <a:schemeClr val="accent1"/>
                </a:solidFill>
              </a:rPr>
              <a:t>l’examen des candidatures </a:t>
            </a:r>
            <a:r>
              <a:rPr lang="fr-FR" sz="4800" dirty="0">
                <a:solidFill>
                  <a:schemeClr val="accent1"/>
                </a:solidFill>
              </a:rPr>
              <a:t>: résultats scolaires, motivation, compétences, appréciations de l’équipe pédagogique, </a:t>
            </a:r>
            <a:r>
              <a:rPr lang="fr-FR" sz="4800" dirty="0" smtClean="0">
                <a:solidFill>
                  <a:schemeClr val="accent1"/>
                </a:solidFill>
              </a:rPr>
              <a:t>etc…</a:t>
            </a:r>
          </a:p>
          <a:p>
            <a:pPr marL="179388" algn="just" defTabSz="457200">
              <a:spcBef>
                <a:spcPct val="20000"/>
              </a:spcBef>
              <a:spcAft>
                <a:spcPts val="300"/>
              </a:spcAft>
              <a:buClr>
                <a:srgbClr val="FF0000"/>
              </a:buClr>
              <a:buSzPct val="100000"/>
            </a:pPr>
            <a:r>
              <a:rPr lang="fr-FR" sz="4800" b="1" dirty="0">
                <a:solidFill>
                  <a:srgbClr val="FF0000"/>
                </a:solidFill>
              </a:rPr>
              <a:t>Important </a:t>
            </a:r>
            <a:r>
              <a:rPr lang="fr-FR" sz="4800" b="1" dirty="0">
                <a:solidFill>
                  <a:schemeClr val="accent1"/>
                </a:solidFill>
              </a:rPr>
              <a:t>: Parcoursup ne fait </a:t>
            </a:r>
            <a:r>
              <a:rPr lang="fr-FR" sz="4800" b="1" dirty="0" smtClean="0">
                <a:solidFill>
                  <a:schemeClr val="accent1"/>
                </a:solidFill>
              </a:rPr>
              <a:t>jamais </a:t>
            </a:r>
            <a:r>
              <a:rPr lang="fr-FR" sz="4800" b="1" dirty="0">
                <a:solidFill>
                  <a:schemeClr val="accent1"/>
                </a:solidFill>
              </a:rPr>
              <a:t>l’analyse des candidatures </a:t>
            </a:r>
            <a:r>
              <a:rPr lang="fr-FR" sz="4800" dirty="0">
                <a:solidFill>
                  <a:schemeClr val="accent1"/>
                </a:solidFill>
              </a:rPr>
              <a:t>: ce sont les enseignants des formations du supérieur qui définissent les critères, examinent votre dossier, font des propositions auxquelles vous </a:t>
            </a:r>
            <a:r>
              <a:rPr lang="fr-FR" sz="4800" dirty="0" smtClean="0">
                <a:solidFill>
                  <a:schemeClr val="accent1"/>
                </a:solidFill>
              </a:rPr>
              <a:t>répondez </a:t>
            </a:r>
          </a:p>
          <a:p>
            <a:pPr marL="179388" algn="just" defTabSz="457200">
              <a:spcBef>
                <a:spcPct val="20000"/>
              </a:spcBef>
              <a:spcAft>
                <a:spcPts val="300"/>
              </a:spcAft>
              <a:buClr>
                <a:srgbClr val="FF0000"/>
              </a:buClr>
              <a:buSzPct val="100000"/>
            </a:pPr>
            <a:r>
              <a:rPr lang="fr-FR" sz="4800" dirty="0" smtClean="0">
                <a:solidFill>
                  <a:schemeClr val="accent1"/>
                </a:solidFill>
              </a:rPr>
              <a:t>Parcoursup garantit votre </a:t>
            </a:r>
            <a:r>
              <a:rPr lang="fr-FR" sz="4800" b="1" dirty="0" smtClean="0">
                <a:solidFill>
                  <a:schemeClr val="accent1"/>
                </a:solidFill>
              </a:rPr>
              <a:t>droit à l’information : </a:t>
            </a:r>
            <a:r>
              <a:rPr lang="fr-FR" sz="4800" dirty="0" smtClean="0">
                <a:solidFill>
                  <a:schemeClr val="accent1"/>
                </a:solidFill>
              </a:rPr>
              <a:t>vous pouvez interroger la formation qui ne vous a pas admis</a:t>
            </a:r>
          </a:p>
          <a:p>
            <a:pPr marL="179388" algn="just" defTabSz="457200">
              <a:spcBef>
                <a:spcPct val="20000"/>
              </a:spcBef>
              <a:spcAft>
                <a:spcPts val="300"/>
              </a:spcAft>
              <a:buClr>
                <a:srgbClr val="FF0000"/>
              </a:buClr>
              <a:buSzPct val="100000"/>
            </a:pPr>
            <a:endParaRPr lang="fr-FR" sz="3200" b="1" dirty="0" smtClean="0">
              <a:solidFill>
                <a:schemeClr val="bg1"/>
              </a:solidFill>
              <a:highlight>
                <a:srgbClr val="0000FF"/>
              </a:highlight>
            </a:endParaRPr>
          </a:p>
          <a:p>
            <a:pPr marL="177800" indent="-177800" algn="just" defTabSz="457200">
              <a:spcBef>
                <a:spcPct val="20000"/>
              </a:spcBef>
              <a:spcAft>
                <a:spcPts val="300"/>
              </a:spcAft>
              <a:buClr>
                <a:srgbClr val="FF0000"/>
              </a:buClr>
              <a:buSzPct val="100000"/>
              <a:buFont typeface="Courier New" panose="02070309020205020404" pitchFamily="49" charset="0"/>
              <a:buChar char="o"/>
            </a:pPr>
            <a:r>
              <a:rPr lang="fr-FR" sz="4800" b="1" dirty="0" smtClean="0">
                <a:solidFill>
                  <a:schemeClr val="bg1"/>
                </a:solidFill>
                <a:highlight>
                  <a:srgbClr val="0000FF"/>
                </a:highlight>
              </a:rPr>
              <a:t>La transparence sur le profil des admis : un appui pour réfléchir à son parcours et à ses vœux</a:t>
            </a:r>
            <a:endParaRPr lang="fr-FR" sz="4800" b="1" dirty="0">
              <a:solidFill>
                <a:schemeClr val="bg1"/>
              </a:solidFill>
              <a:highlight>
                <a:srgbClr val="0000FF"/>
              </a:highlight>
            </a:endParaRPr>
          </a:p>
          <a:p>
            <a:pPr marL="179388" algn="just" defTabSz="457200">
              <a:spcBef>
                <a:spcPct val="20000"/>
              </a:spcBef>
              <a:spcAft>
                <a:spcPts val="300"/>
              </a:spcAft>
              <a:buClr>
                <a:srgbClr val="FF0000"/>
              </a:buClr>
              <a:buSzPct val="100000"/>
            </a:pPr>
            <a:r>
              <a:rPr lang="fr-FR" sz="4800" b="1" dirty="0" smtClean="0">
                <a:solidFill>
                  <a:schemeClr val="accent1"/>
                </a:solidFill>
              </a:rPr>
              <a:t/>
            </a:r>
            <a:br>
              <a:rPr lang="fr-FR" sz="4800" b="1" dirty="0" smtClean="0">
                <a:solidFill>
                  <a:schemeClr val="accent1"/>
                </a:solidFill>
              </a:rPr>
            </a:br>
            <a:r>
              <a:rPr lang="fr-FR" sz="4800" b="1" dirty="0">
                <a:solidFill>
                  <a:srgbClr val="FF0000"/>
                </a:solidFill>
              </a:rPr>
              <a:t>Nouveauté 2025 </a:t>
            </a:r>
            <a:r>
              <a:rPr lang="fr-FR" sz="4800" dirty="0">
                <a:solidFill>
                  <a:schemeClr val="accent1"/>
                </a:solidFill>
              </a:rPr>
              <a:t>: retrouvez dans la rubrique “</a:t>
            </a:r>
            <a:r>
              <a:rPr lang="fr-FR" sz="4800" b="1" dirty="0">
                <a:solidFill>
                  <a:schemeClr val="accent1"/>
                </a:solidFill>
              </a:rPr>
              <a:t>Visualiser les chiffres d’accès à la formation</a:t>
            </a:r>
            <a:r>
              <a:rPr lang="fr-FR" sz="4800" dirty="0" smtClean="0">
                <a:solidFill>
                  <a:schemeClr val="accent1"/>
                </a:solidFill>
              </a:rPr>
              <a:t>” </a:t>
            </a:r>
            <a:r>
              <a:rPr lang="fr-FR" sz="4800" dirty="0">
                <a:solidFill>
                  <a:schemeClr val="accent1"/>
                </a:solidFill>
              </a:rPr>
              <a:t>des informations sur </a:t>
            </a:r>
            <a:r>
              <a:rPr lang="fr-FR" sz="4800" dirty="0" smtClean="0">
                <a:solidFill>
                  <a:schemeClr val="accent1"/>
                </a:solidFill>
              </a:rPr>
              <a:t>le taux d’accès (niveau de demande pour la formation) ainsi que sur le </a:t>
            </a:r>
            <a:r>
              <a:rPr lang="fr-FR" sz="4800" dirty="0">
                <a:solidFill>
                  <a:schemeClr val="accent1"/>
                </a:solidFill>
              </a:rPr>
              <a:t>profil des </a:t>
            </a:r>
            <a:r>
              <a:rPr lang="fr-FR" sz="4800" dirty="0" smtClean="0">
                <a:solidFill>
                  <a:schemeClr val="accent1"/>
                </a:solidFill>
              </a:rPr>
              <a:t>lycéens de terminale admis </a:t>
            </a:r>
            <a:r>
              <a:rPr lang="fr-FR" sz="4800" dirty="0">
                <a:solidFill>
                  <a:schemeClr val="accent1"/>
                </a:solidFill>
              </a:rPr>
              <a:t>les années précédentes </a:t>
            </a:r>
            <a:r>
              <a:rPr lang="fr-FR" sz="4800" dirty="0" smtClean="0">
                <a:solidFill>
                  <a:schemeClr val="accent1"/>
                </a:solidFill>
              </a:rPr>
              <a:t>(type </a:t>
            </a:r>
            <a:r>
              <a:rPr lang="fr-FR" sz="4800" dirty="0">
                <a:solidFill>
                  <a:schemeClr val="accent1"/>
                </a:solidFill>
              </a:rPr>
              <a:t>de bac, niveau scolaire, choix de parcours au lycée</a:t>
            </a:r>
            <a:r>
              <a:rPr lang="fr-FR" sz="4800" dirty="0" smtClean="0">
                <a:solidFill>
                  <a:schemeClr val="accent1"/>
                </a:solidFill>
              </a:rPr>
              <a:t>)</a:t>
            </a:r>
          </a:p>
          <a:p>
            <a:pPr marL="179388" algn="just" defTabSz="457200">
              <a:spcBef>
                <a:spcPct val="20000"/>
              </a:spcBef>
              <a:spcAft>
                <a:spcPts val="300"/>
              </a:spcAft>
              <a:buClr>
                <a:srgbClr val="FF0000"/>
              </a:buClr>
              <a:buSzPct val="100000"/>
            </a:pPr>
            <a:r>
              <a:rPr lang="fr-FR" sz="4800" b="1" u="sng" dirty="0">
                <a:solidFill>
                  <a:schemeClr val="tx1"/>
                </a:solidFill>
              </a:rPr>
              <a:t>Notre objectif</a:t>
            </a:r>
            <a:r>
              <a:rPr lang="fr-FR" sz="4800" b="1" dirty="0">
                <a:solidFill>
                  <a:schemeClr val="tx1"/>
                </a:solidFill>
              </a:rPr>
              <a:t> : vous aider à découvrir des formations, à comparer, à vous repérer et à faire vos choix</a:t>
            </a:r>
          </a:p>
          <a:p>
            <a:pPr marL="179388" algn="just" defTabSz="457200">
              <a:spcBef>
                <a:spcPct val="20000"/>
              </a:spcBef>
              <a:spcAft>
                <a:spcPts val="300"/>
              </a:spcAft>
              <a:buClr>
                <a:srgbClr val="FF0000"/>
              </a:buClr>
              <a:buSzPct val="100000"/>
            </a:pPr>
            <a:endParaRPr lang="fr-FR" sz="3200" dirty="0" smtClean="0">
              <a:solidFill>
                <a:schemeClr val="accent1"/>
              </a:solidFill>
            </a:endParaRPr>
          </a:p>
          <a:p>
            <a:pPr marL="177800" indent="-177800" algn="just" defTabSz="457200">
              <a:spcBef>
                <a:spcPct val="20000"/>
              </a:spcBef>
              <a:spcAft>
                <a:spcPts val="300"/>
              </a:spcAft>
              <a:buClr>
                <a:srgbClr val="FF0000"/>
              </a:buClr>
              <a:buSzPct val="100000"/>
              <a:buFont typeface="Courier New" panose="02070309020205020404" pitchFamily="49" charset="0"/>
              <a:buChar char="o"/>
            </a:pPr>
            <a:r>
              <a:rPr lang="fr-FR" sz="4800" b="1" dirty="0">
                <a:solidFill>
                  <a:schemeClr val="bg1"/>
                </a:solidFill>
                <a:highlight>
                  <a:srgbClr val="0000FF"/>
                </a:highlight>
              </a:rPr>
              <a:t>La transparence sur </a:t>
            </a:r>
            <a:r>
              <a:rPr lang="fr-FR" sz="4800" b="1" dirty="0" smtClean="0">
                <a:solidFill>
                  <a:schemeClr val="bg1"/>
                </a:solidFill>
                <a:highlight>
                  <a:srgbClr val="0000FF"/>
                </a:highlight>
              </a:rPr>
              <a:t>les taux de </a:t>
            </a:r>
            <a:r>
              <a:rPr lang="fr-FR" sz="4800" b="1" dirty="0">
                <a:solidFill>
                  <a:schemeClr val="bg1"/>
                </a:solidFill>
                <a:highlight>
                  <a:srgbClr val="0000FF"/>
                </a:highlight>
              </a:rPr>
              <a:t>réussite et </a:t>
            </a:r>
            <a:r>
              <a:rPr lang="fr-FR" sz="4800" b="1" dirty="0" smtClean="0">
                <a:solidFill>
                  <a:schemeClr val="bg1"/>
                </a:solidFill>
                <a:highlight>
                  <a:srgbClr val="0000FF"/>
                </a:highlight>
              </a:rPr>
              <a:t>les perspectives d’insertion professionnelle </a:t>
            </a:r>
            <a:endParaRPr lang="fr-FR" sz="4800" b="1" dirty="0">
              <a:solidFill>
                <a:schemeClr val="bg1"/>
              </a:solidFill>
              <a:highlight>
                <a:srgbClr val="0000FF"/>
              </a:highlight>
            </a:endParaRPr>
          </a:p>
          <a:p>
            <a:pPr marL="179388" algn="just" defTabSz="457200">
              <a:spcBef>
                <a:spcPct val="20000"/>
              </a:spcBef>
              <a:spcAft>
                <a:spcPts val="300"/>
              </a:spcAft>
              <a:buClr>
                <a:srgbClr val="FF0000"/>
              </a:buClr>
              <a:buSzPct val="100000"/>
            </a:pPr>
            <a:r>
              <a:rPr lang="fr-FR" sz="4800" dirty="0">
                <a:solidFill>
                  <a:schemeClr val="accent1"/>
                </a:solidFill>
              </a:rPr>
              <a:t>Dans la rubrique “</a:t>
            </a:r>
            <a:r>
              <a:rPr lang="fr-FR" sz="4800" b="1" dirty="0">
                <a:solidFill>
                  <a:schemeClr val="accent1"/>
                </a:solidFill>
              </a:rPr>
              <a:t>Poursuivre ses études et connaître les débouchés</a:t>
            </a:r>
            <a:r>
              <a:rPr lang="fr-FR" sz="4800" dirty="0">
                <a:solidFill>
                  <a:schemeClr val="accent1"/>
                </a:solidFill>
              </a:rPr>
              <a:t>”, vous pourrez </a:t>
            </a:r>
            <a:r>
              <a:rPr lang="fr-FR" sz="4800" dirty="0" smtClean="0">
                <a:solidFill>
                  <a:schemeClr val="accent1"/>
                </a:solidFill>
              </a:rPr>
              <a:t>consulter </a:t>
            </a:r>
            <a:r>
              <a:rPr lang="fr-FR" sz="4800" dirty="0">
                <a:solidFill>
                  <a:schemeClr val="accent1"/>
                </a:solidFill>
              </a:rPr>
              <a:t>des données nouvelles sur la </a:t>
            </a:r>
            <a:r>
              <a:rPr lang="fr-FR" sz="4800" dirty="0" smtClean="0">
                <a:solidFill>
                  <a:schemeClr val="accent1"/>
                </a:solidFill>
              </a:rPr>
              <a:t>réussite ainsi que l’insertion professionnelle et les conditions d’embauche à la sortie des </a:t>
            </a:r>
            <a:r>
              <a:rPr lang="fr-FR" sz="4800" dirty="0">
                <a:solidFill>
                  <a:schemeClr val="accent1"/>
                </a:solidFill>
              </a:rPr>
              <a:t>formations </a:t>
            </a:r>
            <a:endParaRPr lang="fr-FR" sz="4800" dirty="0" smtClean="0">
              <a:solidFill>
                <a:schemeClr val="accent1"/>
              </a:solidFill>
            </a:endParaRPr>
          </a:p>
          <a:p>
            <a:pPr marL="179388" algn="just" defTabSz="457200">
              <a:spcBef>
                <a:spcPct val="20000"/>
              </a:spcBef>
              <a:spcAft>
                <a:spcPts val="300"/>
              </a:spcAft>
              <a:buClr>
                <a:srgbClr val="FF0000"/>
              </a:buClr>
              <a:buSzPct val="100000"/>
            </a:pPr>
            <a:r>
              <a:rPr lang="fr-FR" sz="4800" b="1" dirty="0" smtClean="0">
                <a:solidFill>
                  <a:srgbClr val="FF0000"/>
                </a:solidFill>
              </a:rPr>
              <a:t>Nouveauté 2025 : </a:t>
            </a:r>
            <a:r>
              <a:rPr lang="fr-FR" sz="4800" dirty="0">
                <a:solidFill>
                  <a:schemeClr val="accent1"/>
                </a:solidFill>
              </a:rPr>
              <a:t>les données </a:t>
            </a:r>
            <a:r>
              <a:rPr lang="fr-FR" sz="4800" dirty="0" smtClean="0">
                <a:solidFill>
                  <a:schemeClr val="accent1"/>
                </a:solidFill>
              </a:rPr>
              <a:t>sur l’insertion professionnelle sont étendues aux licences universitaires, écoles de commerce et d’ingénieurs </a:t>
            </a:r>
            <a:r>
              <a:rPr lang="fr-FR" sz="4800" b="1" dirty="0" smtClean="0">
                <a:solidFill>
                  <a:schemeClr val="accent1"/>
                </a:solidFill>
              </a:rPr>
              <a:t>&gt;&gt; plus de 75 % des formations concernées</a:t>
            </a:r>
            <a:endParaRPr lang="fr-FR" sz="4800" b="1" dirty="0">
              <a:solidFill>
                <a:schemeClr val="accent1"/>
              </a:solidFill>
            </a:endParaRPr>
          </a:p>
          <a:p>
            <a:pPr lvl="0" defTabSz="457200">
              <a:spcBef>
                <a:spcPct val="20000"/>
              </a:spcBef>
              <a:spcAft>
                <a:spcPts val="0"/>
              </a:spcAft>
              <a:buClr>
                <a:srgbClr val="FF0000"/>
              </a:buClr>
              <a:buSzPct val="100000"/>
            </a:pPr>
            <a:endParaRPr lang="fr-FR" sz="48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5</a:t>
            </a:fld>
            <a:endParaRPr lang="fr-FR" dirty="0"/>
          </a:p>
        </p:txBody>
      </p:sp>
      <p:sp>
        <p:nvSpPr>
          <p:cNvPr id="5" name="Rectangle à coins arrondis 4"/>
          <p:cNvSpPr/>
          <p:nvPr/>
        </p:nvSpPr>
        <p:spPr>
          <a:xfrm>
            <a:off x="4860032" y="195486"/>
            <a:ext cx="3811661" cy="344514"/>
          </a:xfrm>
          <a:prstGeom prst="roundRect">
            <a:avLst/>
          </a:prstGeom>
          <a:solidFill>
            <a:srgbClr val="FF9575">
              <a:alpha val="69804"/>
            </a:srgb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kern="0" dirty="0">
                <a:solidFill>
                  <a:srgbClr val="000091"/>
                </a:solidFill>
                <a:latin typeface="Arial"/>
              </a:rPr>
              <a:t>Des engagements au service des usagers </a:t>
            </a:r>
          </a:p>
        </p:txBody>
      </p:sp>
    </p:spTree>
    <p:extLst>
      <p:ext uri="{BB962C8B-B14F-4D97-AF65-F5344CB8AC3E}">
        <p14:creationId xmlns:p14="http://schemas.microsoft.com/office/powerpoint/2010/main" val="34187884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1057" y="948715"/>
            <a:ext cx="8424000" cy="655458"/>
          </a:xfrm>
        </p:spPr>
        <p:txBody>
          <a:bodyPr/>
          <a:lstStyle/>
          <a:p>
            <a:r>
              <a:rPr lang="fr-FR" sz="2200" dirty="0" smtClean="0"/>
              <a:t>Rappel  : </a:t>
            </a:r>
            <a:r>
              <a:rPr lang="fr-FR" sz="2200" dirty="0" smtClean="0">
                <a:effectLst>
                  <a:outerShdw blurRad="38100" dist="38100" dir="2700000" algn="tl">
                    <a:srgbClr val="000000">
                      <a:alpha val="43137"/>
                    </a:srgbClr>
                  </a:outerShdw>
                </a:effectLst>
              </a:rPr>
              <a:t>Parcoursup ne décide pas de votre affectation</a:t>
            </a:r>
            <a:endParaRPr lang="fr-FR" sz="2200" dirty="0">
              <a:effectLst>
                <a:outerShdw blurRad="38100" dist="38100" dir="2700000" algn="tl">
                  <a:srgbClr val="000000">
                    <a:alpha val="43137"/>
                  </a:srgbClr>
                </a:outerShdw>
              </a:effectLst>
            </a:endParaRPr>
          </a:p>
        </p:txBody>
      </p:sp>
      <p:sp>
        <p:nvSpPr>
          <p:cNvPr id="3" name="Espace réservé du contenu 2"/>
          <p:cNvSpPr>
            <a:spLocks noGrp="1"/>
          </p:cNvSpPr>
          <p:nvPr>
            <p:ph sz="quarter" idx="4294967295"/>
          </p:nvPr>
        </p:nvSpPr>
        <p:spPr>
          <a:xfrm>
            <a:off x="341057" y="1220937"/>
            <a:ext cx="8424000" cy="3290341"/>
          </a:xfrm>
        </p:spPr>
        <p:txBody>
          <a:bodyPr/>
          <a:lstStyle/>
          <a:p>
            <a:endParaRPr lang="fr-FR" sz="500" b="1" dirty="0"/>
          </a:p>
          <a:p>
            <a:pPr algn="ctr"/>
            <a:r>
              <a:rPr lang="fr-FR" sz="1600" b="1" dirty="0" smtClean="0">
                <a:solidFill>
                  <a:schemeClr val="bg1"/>
                </a:solidFill>
                <a:highlight>
                  <a:srgbClr val="0000FF"/>
                </a:highlight>
              </a:rPr>
              <a:t>Aucun algorithme de Parcoursup ne fait l’analyse de votre candidature</a:t>
            </a:r>
            <a:endParaRPr lang="fr-FR" sz="1600" b="1" dirty="0">
              <a:solidFill>
                <a:schemeClr val="bg1"/>
              </a:solidFill>
              <a:highlight>
                <a:srgbClr val="0000FF"/>
              </a:highlight>
            </a:endParaRPr>
          </a:p>
          <a:p>
            <a:pPr>
              <a:spcAft>
                <a:spcPts val="1200"/>
              </a:spcAft>
            </a:pPr>
            <a:r>
              <a:rPr lang="fr-FR" sz="1500" dirty="0" smtClean="0">
                <a:solidFill>
                  <a:schemeClr val="tx1"/>
                </a:solidFill>
              </a:rPr>
              <a:t>Ce </a:t>
            </a:r>
            <a:r>
              <a:rPr lang="fr-FR" sz="1500" dirty="0">
                <a:solidFill>
                  <a:schemeClr val="tx1"/>
                </a:solidFill>
              </a:rPr>
              <a:t>sont les enseignants de la formation qui analysent votre candidature dans le cadre d’une commission d'examen des vœux (ou jury</a:t>
            </a:r>
            <a:r>
              <a:rPr lang="fr-FR" sz="1500" dirty="0" smtClean="0">
                <a:solidFill>
                  <a:schemeClr val="tx1"/>
                </a:solidFill>
              </a:rPr>
              <a:t>). </a:t>
            </a:r>
            <a:r>
              <a:rPr lang="fr-FR" sz="1500" dirty="0">
                <a:solidFill>
                  <a:schemeClr val="tx1"/>
                </a:solidFill>
              </a:rPr>
              <a:t>Cette commission définit les modalités et les critères d'analyse des candidatures renseignés sur cette fiche. </a:t>
            </a:r>
            <a:r>
              <a:rPr lang="fr-FR" sz="1500" b="1" dirty="0" smtClean="0">
                <a:solidFill>
                  <a:schemeClr val="tx1"/>
                </a:solidFill>
              </a:rPr>
              <a:t>Parcoursup </a:t>
            </a:r>
            <a:r>
              <a:rPr lang="fr-FR" sz="1500" b="1" dirty="0">
                <a:solidFill>
                  <a:schemeClr val="tx1"/>
                </a:solidFill>
              </a:rPr>
              <a:t>n’analyse aucune candidature</a:t>
            </a:r>
            <a:r>
              <a:rPr lang="fr-FR" sz="1500" b="1" dirty="0" smtClean="0">
                <a:solidFill>
                  <a:schemeClr val="tx1"/>
                </a:solidFill>
              </a:rPr>
              <a:t>. Avec Parcoursup, il n’y a pas de tirage au sort.</a:t>
            </a:r>
            <a:endParaRPr lang="fr-FR" sz="1500" b="1" dirty="0">
              <a:solidFill>
                <a:schemeClr val="tx1"/>
              </a:solidFill>
            </a:endParaRPr>
          </a:p>
          <a:p>
            <a:pPr algn="ctr"/>
            <a:r>
              <a:rPr lang="fr-FR" sz="1600" b="1" dirty="0" smtClean="0">
                <a:solidFill>
                  <a:schemeClr val="bg1"/>
                </a:solidFill>
                <a:highlight>
                  <a:srgbClr val="0000FF"/>
                </a:highlight>
              </a:rPr>
              <a:t>Aucun algorithme de Parcoursup ne décide de votre affectation</a:t>
            </a:r>
            <a:endParaRPr lang="fr-FR" sz="1600" b="1" dirty="0">
              <a:solidFill>
                <a:schemeClr val="bg1"/>
              </a:solidFill>
              <a:highlight>
                <a:srgbClr val="0000FF"/>
              </a:highlight>
            </a:endParaRPr>
          </a:p>
          <a:p>
            <a:r>
              <a:rPr lang="fr-FR" sz="1500" dirty="0" smtClean="0">
                <a:solidFill>
                  <a:schemeClr val="tx1"/>
                </a:solidFill>
              </a:rPr>
              <a:t>Apres analyse des candidatures, les formations transmettent un classement qui sert de base aux propositions d’admission formulées via Parcoursup aux candidats à partir du 2 juin 2025. </a:t>
            </a:r>
            <a:endParaRPr lang="fr-FR" sz="1500" dirty="0">
              <a:solidFill>
                <a:schemeClr val="tx1"/>
              </a:solidFill>
            </a:endParaRPr>
          </a:p>
          <a:p>
            <a:r>
              <a:rPr lang="fr-FR" sz="1500" dirty="0">
                <a:solidFill>
                  <a:schemeClr val="tx1"/>
                </a:solidFill>
              </a:rPr>
              <a:t>Chaque candidat </a:t>
            </a:r>
            <a:r>
              <a:rPr lang="fr-FR" sz="1500" dirty="0" smtClean="0">
                <a:solidFill>
                  <a:schemeClr val="tx1"/>
                </a:solidFill>
              </a:rPr>
              <a:t>choisit </a:t>
            </a:r>
            <a:r>
              <a:rPr lang="fr-FR" sz="1500" dirty="0">
                <a:solidFill>
                  <a:schemeClr val="tx1"/>
                </a:solidFill>
              </a:rPr>
              <a:t>en fonction des propositions d’admission </a:t>
            </a:r>
            <a:r>
              <a:rPr lang="fr-FR" sz="1500" dirty="0" smtClean="0">
                <a:solidFill>
                  <a:schemeClr val="tx1"/>
                </a:solidFill>
              </a:rPr>
              <a:t>qu’il reçoit, </a:t>
            </a:r>
            <a:r>
              <a:rPr lang="fr-FR" sz="1500" dirty="0">
                <a:solidFill>
                  <a:schemeClr val="tx1"/>
                </a:solidFill>
              </a:rPr>
              <a:t>à partir du </a:t>
            </a:r>
            <a:r>
              <a:rPr lang="fr-FR" sz="1500" dirty="0" smtClean="0">
                <a:solidFill>
                  <a:schemeClr val="tx1"/>
                </a:solidFill>
              </a:rPr>
              <a:t>2 juin 2025. </a:t>
            </a:r>
          </a:p>
          <a:p>
            <a:r>
              <a:rPr lang="fr-FR" sz="1500" b="1" dirty="0" smtClean="0">
                <a:solidFill>
                  <a:schemeClr val="tx1"/>
                </a:solidFill>
              </a:rPr>
              <a:t>Parcoursup garantit à chaque candidat la liberté de choix, la possibilité de garder des vœux pour lesquels il est en liste d'attente et d’avoir le dernier mot.</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50</a:t>
            </a:fld>
            <a:endParaRPr lang="fr-FR"/>
          </a:p>
        </p:txBody>
      </p:sp>
      <p:sp>
        <p:nvSpPr>
          <p:cNvPr id="7" name="Rectangle à coins arrondis 6"/>
          <p:cNvSpPr/>
          <p:nvPr/>
        </p:nvSpPr>
        <p:spPr>
          <a:xfrm>
            <a:off x="4070196" y="86105"/>
            <a:ext cx="4694862" cy="540000"/>
          </a:xfrm>
          <a:prstGeom prst="roundRect">
            <a:avLst/>
          </a:prstGeom>
          <a:solidFill>
            <a:srgbClr val="FF9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rgbClr val="000091"/>
                </a:solidFill>
              </a:rPr>
              <a:t>Ce sont les formations qui évaluent les candidatures</a:t>
            </a:r>
            <a:endParaRPr lang="fr-FR" sz="1400" b="1" dirty="0">
              <a:solidFill>
                <a:srgbClr val="000091"/>
              </a:solidFill>
            </a:endParaRPr>
          </a:p>
        </p:txBody>
      </p:sp>
    </p:spTree>
    <p:extLst>
      <p:ext uri="{BB962C8B-B14F-4D97-AF65-F5344CB8AC3E}">
        <p14:creationId xmlns:p14="http://schemas.microsoft.com/office/powerpoint/2010/main" val="3872578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59999" y="1278732"/>
            <a:ext cx="8563484" cy="787171"/>
          </a:xfrm>
        </p:spPr>
        <p:txBody>
          <a:bodyPr/>
          <a:lstStyle/>
          <a:p>
            <a:r>
              <a:rPr lang="fr-FR" sz="1300" b="1" dirty="0" smtClean="0">
                <a:solidFill>
                  <a:srgbClr val="EC130E"/>
                </a:solidFill>
              </a:rPr>
              <a:t>&gt;</a:t>
            </a:r>
            <a:r>
              <a:rPr lang="fr-FR" sz="1300" dirty="0" smtClean="0">
                <a:solidFill>
                  <a:srgbClr val="EC130E"/>
                </a:solidFill>
              </a:rPr>
              <a:t> </a:t>
            </a:r>
            <a:r>
              <a:rPr lang="fr-FR" sz="1300" b="1" dirty="0">
                <a:solidFill>
                  <a:schemeClr val="bg1"/>
                </a:solidFill>
                <a:highlight>
                  <a:srgbClr val="0000FF"/>
                </a:highlight>
              </a:rPr>
              <a:t>Une priorité accordée aux lycéens boursiers</a:t>
            </a:r>
            <a:r>
              <a:rPr lang="fr-FR" sz="1300" b="1" dirty="0" smtClean="0"/>
              <a:t> </a:t>
            </a:r>
            <a:r>
              <a:rPr lang="fr-FR" sz="1300" dirty="0" smtClean="0">
                <a:solidFill>
                  <a:schemeClr val="tx1"/>
                </a:solidFill>
              </a:rPr>
              <a:t>dans </a:t>
            </a:r>
            <a:r>
              <a:rPr lang="fr-FR" sz="1300" dirty="0">
                <a:solidFill>
                  <a:schemeClr val="tx1"/>
                </a:solidFill>
              </a:rPr>
              <a:t>chaque formation, </a:t>
            </a:r>
            <a:r>
              <a:rPr lang="fr-FR" sz="1300" dirty="0" smtClean="0">
                <a:solidFill>
                  <a:schemeClr val="tx1"/>
                </a:solidFill>
              </a:rPr>
              <a:t>y compris les plus sélectives </a:t>
            </a:r>
          </a:p>
          <a:p>
            <a:r>
              <a:rPr lang="fr-FR" sz="1300" b="1" dirty="0">
                <a:solidFill>
                  <a:srgbClr val="EC130E"/>
                </a:solidFill>
              </a:rPr>
              <a:t>&gt; </a:t>
            </a:r>
            <a:r>
              <a:rPr lang="fr-FR" sz="1300" b="1" dirty="0">
                <a:solidFill>
                  <a:schemeClr val="bg1"/>
                </a:solidFill>
                <a:highlight>
                  <a:srgbClr val="0000FF"/>
                </a:highlight>
              </a:rPr>
              <a:t>Une aide financière de 500 € aux lycéens boursiers</a:t>
            </a:r>
            <a:r>
              <a:rPr lang="fr-FR" sz="1300" b="1" dirty="0" smtClean="0">
                <a:solidFill>
                  <a:srgbClr val="F28E65"/>
                </a:solidFill>
              </a:rPr>
              <a:t> </a:t>
            </a:r>
            <a:r>
              <a:rPr lang="fr-FR" sz="1300" dirty="0">
                <a:solidFill>
                  <a:schemeClr val="tx1"/>
                </a:solidFill>
              </a:rPr>
              <a:t>qui s’inscrivent dans une formation </a:t>
            </a:r>
            <a:r>
              <a:rPr lang="fr-FR" sz="1300" dirty="0" smtClean="0">
                <a:solidFill>
                  <a:schemeClr val="tx1"/>
                </a:solidFill>
              </a:rPr>
              <a:t>située en </a:t>
            </a:r>
            <a:r>
              <a:rPr lang="fr-FR" sz="1300" dirty="0">
                <a:solidFill>
                  <a:schemeClr val="tx1"/>
                </a:solidFill>
              </a:rPr>
              <a:t>dehors de leur académie </a:t>
            </a:r>
            <a:r>
              <a:rPr lang="fr-FR" sz="1300" dirty="0" smtClean="0">
                <a:solidFill>
                  <a:schemeClr val="tx1"/>
                </a:solidFill>
              </a:rPr>
              <a:t>de résidence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51</a:t>
            </a:fld>
            <a:endParaRPr lang="fr-FR" dirty="0"/>
          </a:p>
        </p:txBody>
      </p:sp>
      <p:sp>
        <p:nvSpPr>
          <p:cNvPr id="8" name="Rectangle à coins arrondis 7"/>
          <p:cNvSpPr/>
          <p:nvPr/>
        </p:nvSpPr>
        <p:spPr>
          <a:xfrm>
            <a:off x="3874957" y="86105"/>
            <a:ext cx="4890099" cy="540000"/>
          </a:xfrm>
          <a:prstGeom prst="roundRect">
            <a:avLst/>
          </a:prstGeom>
          <a:solidFill>
            <a:srgbClr val="FF9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000091"/>
                </a:solidFill>
              </a:rPr>
              <a:t>Une politique volontariste d’égalité des chances mise en œuvre par Parcoursup</a:t>
            </a:r>
          </a:p>
        </p:txBody>
      </p:sp>
      <p:sp>
        <p:nvSpPr>
          <p:cNvPr id="9" name="Titre 1"/>
          <p:cNvSpPr>
            <a:spLocks noGrp="1"/>
          </p:cNvSpPr>
          <p:nvPr>
            <p:ph type="title"/>
          </p:nvPr>
        </p:nvSpPr>
        <p:spPr>
          <a:xfrm>
            <a:off x="359999" y="900000"/>
            <a:ext cx="8424000" cy="378731"/>
          </a:xfrm>
        </p:spPr>
        <p:txBody>
          <a:bodyPr/>
          <a:lstStyle/>
          <a:p>
            <a:r>
              <a:rPr lang="fr-FR" sz="1800" dirty="0" smtClean="0"/>
              <a:t>Un appui aux lycéens boursiers </a:t>
            </a:r>
            <a:endParaRPr lang="fr-FR" sz="1800" dirty="0"/>
          </a:p>
        </p:txBody>
      </p:sp>
      <p:sp>
        <p:nvSpPr>
          <p:cNvPr id="10" name="Titre 1"/>
          <p:cNvSpPr txBox="1">
            <a:spLocks/>
          </p:cNvSpPr>
          <p:nvPr/>
        </p:nvSpPr>
        <p:spPr bwMode="gray">
          <a:xfrm>
            <a:off x="359999" y="2065903"/>
            <a:ext cx="8424000" cy="37873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a:lstStyle>
          <a:p>
            <a:r>
              <a:rPr lang="fr-FR" sz="1800" dirty="0" smtClean="0">
                <a:solidFill>
                  <a:schemeClr val="tx2"/>
                </a:solidFill>
              </a:rPr>
              <a:t>Une prise en compte de la participation aux cordées de la réussite</a:t>
            </a:r>
            <a:endParaRPr lang="fr-FR" sz="1800" dirty="0">
              <a:solidFill>
                <a:schemeClr val="tx2"/>
              </a:solidFill>
            </a:endParaRPr>
          </a:p>
        </p:txBody>
      </p:sp>
      <p:sp>
        <p:nvSpPr>
          <p:cNvPr id="11" name="Espace réservé du contenu 2"/>
          <p:cNvSpPr txBox="1">
            <a:spLocks/>
          </p:cNvSpPr>
          <p:nvPr/>
        </p:nvSpPr>
        <p:spPr bwMode="gray">
          <a:xfrm>
            <a:off x="359999" y="2417348"/>
            <a:ext cx="8563484" cy="102012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400" b="1" dirty="0">
                <a:solidFill>
                  <a:srgbClr val="EC130E"/>
                </a:solidFill>
              </a:rPr>
              <a:t>&gt;</a:t>
            </a:r>
            <a:r>
              <a:rPr lang="fr-FR" sz="1400" dirty="0">
                <a:solidFill>
                  <a:srgbClr val="EC130E"/>
                </a:solidFill>
              </a:rPr>
              <a:t> </a:t>
            </a:r>
            <a:r>
              <a:rPr lang="fr-FR" sz="1300" dirty="0" smtClean="0">
                <a:solidFill>
                  <a:schemeClr val="tx1"/>
                </a:solidFill>
              </a:rPr>
              <a:t>Les </a:t>
            </a:r>
            <a:r>
              <a:rPr lang="fr-FR" sz="1300" b="1" dirty="0">
                <a:solidFill>
                  <a:schemeClr val="tx2"/>
                </a:solidFill>
              </a:rPr>
              <a:t>formations prenant en compte la participation aux cordées de la réussite le signalent </a:t>
            </a:r>
            <a:r>
              <a:rPr lang="fr-FR" sz="1300" dirty="0" smtClean="0">
                <a:solidFill>
                  <a:schemeClr val="tx1"/>
                </a:solidFill>
              </a:rPr>
              <a:t>sur la fiche de présentation de la formation (rubrique « comprendre les critères d’analyse des candidatures »)</a:t>
            </a:r>
            <a:endParaRPr lang="fr-FR" sz="1300" dirty="0">
              <a:solidFill>
                <a:schemeClr val="tx1"/>
              </a:solidFill>
            </a:endParaRPr>
          </a:p>
          <a:p>
            <a:r>
              <a:rPr lang="fr-FR" sz="1300" b="1" dirty="0" smtClean="0">
                <a:solidFill>
                  <a:srgbClr val="EC130E"/>
                </a:solidFill>
              </a:rPr>
              <a:t>&gt;</a:t>
            </a:r>
            <a:r>
              <a:rPr lang="fr-FR" sz="1300" dirty="0" smtClean="0">
                <a:solidFill>
                  <a:srgbClr val="EC130E"/>
                </a:solidFill>
              </a:rPr>
              <a:t> </a:t>
            </a:r>
            <a:r>
              <a:rPr lang="fr-FR" sz="1300" dirty="0">
                <a:solidFill>
                  <a:schemeClr val="tx1"/>
                </a:solidFill>
              </a:rPr>
              <a:t>L</a:t>
            </a:r>
            <a:r>
              <a:rPr lang="fr-FR" sz="1300" dirty="0" smtClean="0">
                <a:solidFill>
                  <a:schemeClr val="tx1"/>
                </a:solidFill>
              </a:rPr>
              <a:t>’information sur la </a:t>
            </a:r>
            <a:r>
              <a:rPr lang="fr-FR" sz="1300" b="1" dirty="0">
                <a:solidFill>
                  <a:schemeClr val="tx2"/>
                </a:solidFill>
              </a:rPr>
              <a:t>participation aux cordées de la réussite </a:t>
            </a:r>
            <a:r>
              <a:rPr lang="fr-FR" sz="1300" dirty="0" smtClean="0">
                <a:solidFill>
                  <a:schemeClr val="tx1"/>
                </a:solidFill>
              </a:rPr>
              <a:t>est remontée par les proviseurs</a:t>
            </a:r>
          </a:p>
          <a:p>
            <a:r>
              <a:rPr lang="fr-FR" sz="1300" b="1" dirty="0" smtClean="0">
                <a:solidFill>
                  <a:srgbClr val="EC130E"/>
                </a:solidFill>
              </a:rPr>
              <a:t>&gt; </a:t>
            </a:r>
            <a:r>
              <a:rPr lang="fr-FR" sz="1300" b="1" dirty="0" smtClean="0">
                <a:solidFill>
                  <a:schemeClr val="tx2"/>
                </a:solidFill>
              </a:rPr>
              <a:t>Le</a:t>
            </a:r>
            <a:r>
              <a:rPr lang="fr-FR" sz="1300" dirty="0" smtClean="0"/>
              <a:t> </a:t>
            </a:r>
            <a:r>
              <a:rPr lang="fr-FR" sz="1300" b="1" dirty="0" smtClean="0">
                <a:solidFill>
                  <a:schemeClr val="tx2"/>
                </a:solidFill>
              </a:rPr>
              <a:t>lycéen décide </a:t>
            </a:r>
            <a:r>
              <a:rPr lang="fr-FR" sz="1300" dirty="0" smtClean="0">
                <a:solidFill>
                  <a:schemeClr val="tx1"/>
                </a:solidFill>
              </a:rPr>
              <a:t>s’il souhaite que cette information soit portée à la connaissance des formations</a:t>
            </a:r>
          </a:p>
        </p:txBody>
      </p:sp>
      <p:sp>
        <p:nvSpPr>
          <p:cNvPr id="12" name="Titre 1"/>
          <p:cNvSpPr txBox="1">
            <a:spLocks/>
          </p:cNvSpPr>
          <p:nvPr/>
        </p:nvSpPr>
        <p:spPr bwMode="gray">
          <a:xfrm>
            <a:off x="359999" y="3520172"/>
            <a:ext cx="8424000" cy="37873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a:lstStyle>
          <a:p>
            <a:r>
              <a:rPr lang="fr-FR" sz="1800" dirty="0" smtClean="0">
                <a:solidFill>
                  <a:schemeClr val="tx2"/>
                </a:solidFill>
              </a:rPr>
              <a:t>Des places priorisées pour les lycéens pro. et techno. dans les formations dans lesquelles ils réussissent le mieux </a:t>
            </a:r>
            <a:endParaRPr lang="fr-FR" sz="1800" dirty="0">
              <a:solidFill>
                <a:schemeClr val="tx2"/>
              </a:solidFill>
            </a:endParaRPr>
          </a:p>
        </p:txBody>
      </p:sp>
      <p:sp>
        <p:nvSpPr>
          <p:cNvPr id="13" name="Rectangle 12"/>
          <p:cNvSpPr/>
          <p:nvPr/>
        </p:nvSpPr>
        <p:spPr>
          <a:xfrm>
            <a:off x="363392" y="4055293"/>
            <a:ext cx="8780608" cy="630942"/>
          </a:xfrm>
          <a:prstGeom prst="rect">
            <a:avLst/>
          </a:prstGeom>
        </p:spPr>
        <p:txBody>
          <a:bodyPr wrap="square">
            <a:spAutoFit/>
          </a:bodyPr>
          <a:lstStyle/>
          <a:p>
            <a:pPr>
              <a:lnSpc>
                <a:spcPct val="150000"/>
              </a:lnSpc>
            </a:pPr>
            <a:r>
              <a:rPr lang="fr-FR" sz="1400" b="1" dirty="0">
                <a:solidFill>
                  <a:srgbClr val="EC130E"/>
                </a:solidFill>
              </a:rPr>
              <a:t>&gt; </a:t>
            </a:r>
            <a:r>
              <a:rPr lang="fr-FR" sz="1400" dirty="0"/>
              <a:t>Un nombre de </a:t>
            </a:r>
            <a:r>
              <a:rPr lang="fr-FR" sz="1400" b="1" dirty="0">
                <a:solidFill>
                  <a:schemeClr val="bg1"/>
                </a:solidFill>
                <a:highlight>
                  <a:srgbClr val="0000FF"/>
                </a:highlight>
              </a:rPr>
              <a:t>places en BTS est priorisé pour les bacheliers professionnels</a:t>
            </a:r>
          </a:p>
          <a:p>
            <a:pPr marL="0" lvl="2" indent="0">
              <a:buClr>
                <a:srgbClr val="FF0000"/>
              </a:buClr>
              <a:buNone/>
            </a:pPr>
            <a:r>
              <a:rPr lang="fr-FR" sz="1400" b="1" dirty="0">
                <a:solidFill>
                  <a:srgbClr val="EC130E"/>
                </a:solidFill>
              </a:rPr>
              <a:t>&gt;</a:t>
            </a:r>
            <a:r>
              <a:rPr lang="fr-FR" sz="1400" dirty="0">
                <a:solidFill>
                  <a:srgbClr val="EC130E"/>
                </a:solidFill>
              </a:rPr>
              <a:t> </a:t>
            </a:r>
            <a:r>
              <a:rPr lang="fr-FR" sz="1400" dirty="0"/>
              <a:t>Un nombre de </a:t>
            </a:r>
            <a:r>
              <a:rPr lang="fr-FR" sz="1400" b="1" dirty="0">
                <a:solidFill>
                  <a:schemeClr val="bg1"/>
                </a:solidFill>
                <a:highlight>
                  <a:srgbClr val="0000FF"/>
                </a:highlight>
              </a:rPr>
              <a:t>places en BUT est priorisé pour les bacheliers technologiques</a:t>
            </a:r>
          </a:p>
        </p:txBody>
      </p:sp>
    </p:spTree>
    <p:extLst>
      <p:ext uri="{BB962C8B-B14F-4D97-AF65-F5344CB8AC3E}">
        <p14:creationId xmlns:p14="http://schemas.microsoft.com/office/powerpoint/2010/main" val="2182155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1011513"/>
            <a:ext cx="8424000" cy="410140"/>
          </a:xfrm>
        </p:spPr>
        <p:txBody>
          <a:bodyPr/>
          <a:lstStyle/>
          <a:p>
            <a:r>
              <a:rPr lang="fr-FR" sz="2000" dirty="0"/>
              <a:t>Dispositif </a:t>
            </a:r>
            <a:r>
              <a:rPr lang="fr-FR" sz="2000" dirty="0" smtClean="0"/>
              <a:t> de soutien à l’accès </a:t>
            </a:r>
            <a:r>
              <a:rPr lang="fr-FR" sz="2000" dirty="0"/>
              <a:t>des bacheliers </a:t>
            </a:r>
            <a:r>
              <a:rPr lang="fr-FR" sz="2000" dirty="0" smtClean="0"/>
              <a:t>pro. </a:t>
            </a:r>
            <a:r>
              <a:rPr lang="fr-FR" sz="2000" dirty="0"/>
              <a:t>en STS </a:t>
            </a:r>
            <a:r>
              <a:rPr lang="fr-FR" sz="2000" dirty="0" smtClean="0"/>
              <a:t>- STSA</a:t>
            </a:r>
            <a:endParaRPr lang="fr-FR" sz="2000" dirty="0"/>
          </a:p>
        </p:txBody>
      </p:sp>
      <p:sp>
        <p:nvSpPr>
          <p:cNvPr id="3" name="Espace réservé du contenu 2"/>
          <p:cNvSpPr>
            <a:spLocks noGrp="1"/>
          </p:cNvSpPr>
          <p:nvPr>
            <p:ph sz="quarter" idx="4294967295"/>
          </p:nvPr>
        </p:nvSpPr>
        <p:spPr>
          <a:xfrm>
            <a:off x="359997" y="1505666"/>
            <a:ext cx="8424001" cy="2793129"/>
          </a:xfrm>
        </p:spPr>
        <p:txBody>
          <a:bodyPr/>
          <a:lstStyle/>
          <a:p>
            <a:pPr>
              <a:defRPr/>
            </a:pPr>
            <a:r>
              <a:rPr lang="fr-FR" sz="1200" b="1" dirty="0" smtClean="0">
                <a:solidFill>
                  <a:schemeClr val="bg1"/>
                </a:solidFill>
                <a:highlight>
                  <a:srgbClr val="0000FF"/>
                </a:highlight>
              </a:rPr>
              <a:t>Un </a:t>
            </a:r>
            <a:r>
              <a:rPr lang="fr-FR" sz="1200" b="1" dirty="0">
                <a:solidFill>
                  <a:schemeClr val="bg1"/>
                </a:solidFill>
                <a:highlight>
                  <a:srgbClr val="0000FF"/>
                </a:highlight>
              </a:rPr>
              <a:t>dispositif au service des bacheliers professionnels</a:t>
            </a:r>
            <a:r>
              <a:rPr lang="fr-FR" sz="1200" dirty="0">
                <a:solidFill>
                  <a:schemeClr val="tx1"/>
                </a:solidFill>
              </a:rPr>
              <a:t> pour améliorer leur accès en STS et STSA, filière dans lesquelles ils réussissent le mieux  </a:t>
            </a:r>
            <a:r>
              <a:rPr lang="fr-FR" sz="1200" dirty="0" smtClean="0">
                <a:solidFill>
                  <a:schemeClr val="tx1"/>
                </a:solidFill>
              </a:rPr>
              <a:t>(75 % des lycéens professionnels ont reçu au moins 1 proposition en STS en 2024) </a:t>
            </a:r>
            <a:endParaRPr lang="fr-FR" sz="1200" dirty="0">
              <a:solidFill>
                <a:schemeClr val="tx1"/>
              </a:solidFill>
            </a:endParaRPr>
          </a:p>
          <a:p>
            <a:pPr>
              <a:defRPr/>
            </a:pPr>
            <a:endParaRPr lang="fr-FR" sz="1200" b="1" dirty="0">
              <a:solidFill>
                <a:schemeClr val="bg1"/>
              </a:solidFill>
              <a:highlight>
                <a:srgbClr val="0000FF"/>
              </a:highlight>
            </a:endParaRPr>
          </a:p>
          <a:p>
            <a:pPr>
              <a:defRPr/>
            </a:pPr>
            <a:r>
              <a:rPr lang="fr-FR" sz="1200" b="1" dirty="0">
                <a:solidFill>
                  <a:schemeClr val="bg1"/>
                </a:solidFill>
                <a:highlight>
                  <a:srgbClr val="0000FF"/>
                </a:highlight>
              </a:rPr>
              <a:t>Pour les élèves concernés par ce dispositif et qui demandent une STS ou STSA, le conseil de classe se prononce sur la poursuite d’études en STS ou STSA demandée </a:t>
            </a:r>
            <a:r>
              <a:rPr lang="fr-FR" sz="1200" dirty="0">
                <a:solidFill>
                  <a:schemeClr val="tx1"/>
                </a:solidFill>
              </a:rPr>
              <a:t>: l’avis positif qui peut être attribué doit tenir compte du profil de l’élève et des attendus de la formation d’accueil </a:t>
            </a:r>
            <a:r>
              <a:rPr lang="fr-FR" sz="1200" dirty="0" smtClean="0">
                <a:solidFill>
                  <a:schemeClr val="tx1"/>
                </a:solidFill>
              </a:rPr>
              <a:t>visée</a:t>
            </a:r>
          </a:p>
          <a:p>
            <a:pPr>
              <a:defRPr/>
            </a:pPr>
            <a:endParaRPr lang="fr-FR" sz="1200" dirty="0">
              <a:solidFill>
                <a:schemeClr val="tx1"/>
              </a:solidFill>
            </a:endParaRPr>
          </a:p>
          <a:p>
            <a:pPr>
              <a:defRPr/>
            </a:pPr>
            <a:r>
              <a:rPr lang="fr-FR" sz="1200" b="1" dirty="0" smtClean="0">
                <a:solidFill>
                  <a:schemeClr val="bg1"/>
                </a:solidFill>
                <a:highlight>
                  <a:srgbClr val="0000FF"/>
                </a:highlight>
              </a:rPr>
              <a:t>Lorsque </a:t>
            </a:r>
            <a:r>
              <a:rPr lang="fr-FR" sz="1200" b="1" dirty="0">
                <a:solidFill>
                  <a:schemeClr val="bg1"/>
                </a:solidFill>
                <a:highlight>
                  <a:srgbClr val="0000FF"/>
                </a:highlight>
              </a:rPr>
              <a:t>le conseil de classe donne un avis positif sur l’orientation du candidat, le chef d’établissement  l’indique dans la fiche Avenir. </a:t>
            </a:r>
          </a:p>
          <a:p>
            <a:pPr>
              <a:defRPr/>
            </a:pPr>
            <a:endParaRPr lang="fr-FR" sz="500" b="1" dirty="0">
              <a:solidFill>
                <a:srgbClr val="F28E65"/>
              </a:solidFill>
            </a:endParaRPr>
          </a:p>
          <a:p>
            <a:pPr>
              <a:defRPr/>
            </a:pPr>
            <a:r>
              <a:rPr lang="fr-FR" sz="1200" dirty="0">
                <a:solidFill>
                  <a:schemeClr val="tx1"/>
                </a:solidFill>
              </a:rPr>
              <a:t>&gt;&gt; en 2024, 43 122 lycéens professionnels ont bénéficié d’un avis positif pour la poursuite d’études supérieures en BTS de leur conseil de classe de Terminale ; 93% d’entre eux ont reçu une proposition d’admission en STS</a:t>
            </a:r>
          </a:p>
          <a:p>
            <a:pPr>
              <a:defRPr/>
            </a:pPr>
            <a:endParaRPr lang="fr-FR" sz="800" b="1" dirty="0">
              <a:solidFill>
                <a:schemeClr val="bg1"/>
              </a:solidFill>
              <a:highlight>
                <a:srgbClr val="0000FF"/>
              </a:highlight>
            </a:endParaRPr>
          </a:p>
          <a:p>
            <a:pPr>
              <a:defRPr/>
            </a:pPr>
            <a:endParaRPr lang="fr-FR" sz="500" b="1" dirty="0">
              <a:solidFill>
                <a:srgbClr val="F28E65"/>
              </a:solidFill>
            </a:endParaRPr>
          </a:p>
          <a:p>
            <a:pPr>
              <a:defRPr/>
            </a:pPr>
            <a:endParaRPr lang="fr-FR" sz="1600" b="1" dirty="0">
              <a:solidFill>
                <a:srgbClr val="F28E65"/>
              </a:solidFill>
            </a:endParaRPr>
          </a:p>
          <a:p>
            <a:pPr>
              <a:defRPr/>
            </a:pPr>
            <a:endParaRPr lang="fr-FR" sz="1600" b="1" dirty="0">
              <a:solidFill>
                <a:srgbClr val="F28E65"/>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52</a:t>
            </a:fld>
            <a:endParaRPr lang="fr-FR"/>
          </a:p>
        </p:txBody>
      </p:sp>
      <p:sp>
        <p:nvSpPr>
          <p:cNvPr id="5" name="Rectangle à coins arrondis 4"/>
          <p:cNvSpPr/>
          <p:nvPr/>
        </p:nvSpPr>
        <p:spPr>
          <a:xfrm>
            <a:off x="3875049" y="113983"/>
            <a:ext cx="497364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L’accompagnement des lycéens professionnels</a:t>
            </a:r>
            <a:endParaRPr lang="fr-FR" sz="1400" b="1" kern="0" dirty="0">
              <a:solidFill>
                <a:srgbClr val="000091"/>
              </a:solidFill>
              <a:latin typeface="Arial"/>
            </a:endParaRPr>
          </a:p>
        </p:txBody>
      </p:sp>
    </p:spTree>
    <p:extLst>
      <p:ext uri="{BB962C8B-B14F-4D97-AF65-F5344CB8AC3E}">
        <p14:creationId xmlns:p14="http://schemas.microsoft.com/office/powerpoint/2010/main" val="20845881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96505" y="4011909"/>
            <a:ext cx="8640960" cy="936105"/>
          </a:xfrm>
        </p:spPr>
        <p:txBody>
          <a:bodyPr/>
          <a:lstStyle/>
          <a:p>
            <a:pPr marL="0" indent="0">
              <a:buNone/>
            </a:pPr>
            <a:r>
              <a:rPr lang="fr-FR" sz="2800" dirty="0" smtClean="0"/>
              <a:t>Étape </a:t>
            </a:r>
            <a:r>
              <a:rPr lang="fr-FR" sz="2800" dirty="0"/>
              <a:t>3 : consulter les réponses des formations et faire ses choix </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53</a:t>
            </a:fld>
            <a:endParaRPr lang="fr-FR"/>
          </a:p>
        </p:txBody>
      </p:sp>
      <p:pic>
        <p:nvPicPr>
          <p:cNvPr id="7" name="Espace réservé pour une image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566" b="13566"/>
          <a:stretch>
            <a:fillRect/>
          </a:stretch>
        </p:blipFill>
        <p:spPr>
          <a:xfrm>
            <a:off x="962825" y="778668"/>
            <a:ext cx="7218511" cy="3029093"/>
          </a:xfrm>
        </p:spPr>
      </p:pic>
    </p:spTree>
    <p:extLst>
      <p:ext uri="{BB962C8B-B14F-4D97-AF65-F5344CB8AC3E}">
        <p14:creationId xmlns:p14="http://schemas.microsoft.com/office/powerpoint/2010/main" val="35241040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1E14F51-A439-4A06-B0B5-C5B7E6D6A3C4}" type="datetime1">
              <a:rPr lang="fr-FR" cap="all" smtClean="0"/>
              <a:t>16/01/2025</a:t>
            </a:fld>
            <a:endParaRPr lang="fr-FR" cap="all"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54</a:t>
            </a:fld>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842217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dirty="0"/>
              <a:t>La phase d’admission principale </a:t>
            </a:r>
            <a:r>
              <a:rPr lang="fr-FR" sz="2400" dirty="0" smtClean="0"/>
              <a:t>: 2 juin au 10 juillet 2025</a:t>
            </a:r>
            <a:r>
              <a:rPr lang="fr-FR" sz="2400" dirty="0"/>
              <a:t/>
            </a:r>
            <a:br>
              <a:rPr lang="fr-FR" sz="2400" dirty="0"/>
            </a:br>
            <a:r>
              <a:rPr lang="fr-FR" sz="2400" dirty="0"/>
              <a:t/>
            </a:r>
            <a:br>
              <a:rPr lang="fr-FR" sz="2400" dirty="0"/>
            </a:br>
            <a:endParaRPr lang="fr-FR" sz="2400" dirty="0"/>
          </a:p>
        </p:txBody>
      </p:sp>
      <p:sp>
        <p:nvSpPr>
          <p:cNvPr id="3" name="Espace réservé du contenu 2"/>
          <p:cNvSpPr>
            <a:spLocks noGrp="1"/>
          </p:cNvSpPr>
          <p:nvPr>
            <p:ph sz="quarter" idx="4294967295"/>
          </p:nvPr>
        </p:nvSpPr>
        <p:spPr>
          <a:xfrm>
            <a:off x="342336" y="1275606"/>
            <a:ext cx="8424000" cy="3363878"/>
          </a:xfrm>
        </p:spPr>
        <p:txBody>
          <a:bodyPr/>
          <a:lstStyle/>
          <a:p>
            <a:pPr marL="177800" lvl="0" indent="-177800" defTabSz="457200">
              <a:spcAft>
                <a:spcPts val="0"/>
              </a:spcAft>
              <a:buClr>
                <a:srgbClr val="FF0000"/>
              </a:buClr>
              <a:buSzPct val="100000"/>
              <a:buFont typeface="Lucida Grande"/>
              <a:buChar char="&gt;"/>
            </a:pPr>
            <a:r>
              <a:rPr lang="fr-FR" sz="1400" dirty="0">
                <a:solidFill>
                  <a:schemeClr val="tx1"/>
                </a:solidFill>
              </a:rPr>
              <a:t>Avant le démarrage de la phase de la phase d’admission, repensez à vos vœux, à </a:t>
            </a:r>
            <a:r>
              <a:rPr lang="fr-FR" sz="1400" dirty="0" smtClean="0">
                <a:solidFill>
                  <a:schemeClr val="tx1"/>
                </a:solidFill>
              </a:rPr>
              <a:t>ceux </a:t>
            </a:r>
            <a:r>
              <a:rPr lang="fr-FR" sz="1400" dirty="0">
                <a:solidFill>
                  <a:schemeClr val="tx1"/>
                </a:solidFill>
              </a:rPr>
              <a:t>qui </a:t>
            </a:r>
            <a:r>
              <a:rPr lang="fr-FR" sz="1400" dirty="0" smtClean="0">
                <a:solidFill>
                  <a:schemeClr val="tx1"/>
                </a:solidFill>
              </a:rPr>
              <a:t>vous intéressent </a:t>
            </a:r>
            <a:r>
              <a:rPr lang="fr-FR" sz="1400" dirty="0">
                <a:solidFill>
                  <a:schemeClr val="tx1"/>
                </a:solidFill>
              </a:rPr>
              <a:t>vraiment car </a:t>
            </a:r>
            <a:r>
              <a:rPr lang="fr-FR" sz="1400" b="1" dirty="0">
                <a:solidFill>
                  <a:schemeClr val="bg1"/>
                </a:solidFill>
                <a:highlight>
                  <a:srgbClr val="0000FF"/>
                </a:highlight>
              </a:rPr>
              <a:t>il faudra faire un </a:t>
            </a:r>
            <a:r>
              <a:rPr lang="fr-FR" sz="1400" b="1" dirty="0" smtClean="0">
                <a:solidFill>
                  <a:schemeClr val="bg1"/>
                </a:solidFill>
                <a:highlight>
                  <a:srgbClr val="0000FF"/>
                </a:highlight>
              </a:rPr>
              <a:t>choix.</a:t>
            </a:r>
            <a:endParaRPr lang="fr-FR" sz="1400" b="1" dirty="0">
              <a:solidFill>
                <a:schemeClr val="bg1"/>
              </a:solidFill>
              <a:highlight>
                <a:srgbClr val="0000FF"/>
              </a:highlight>
            </a:endParaRPr>
          </a:p>
          <a:p>
            <a:pPr marL="177800" lvl="0" indent="-177800" defTabSz="457200">
              <a:spcAft>
                <a:spcPts val="0"/>
              </a:spcAft>
              <a:buClr>
                <a:srgbClr val="FF0000"/>
              </a:buClr>
              <a:buSzPct val="100000"/>
              <a:buFont typeface="Lucida Grande"/>
              <a:buChar char="&gt;"/>
            </a:pPr>
            <a:endParaRPr lang="fr-FR" sz="1600" dirty="0" smtClean="0"/>
          </a:p>
          <a:p>
            <a:pPr marL="177800" lvl="0" indent="-177800" defTabSz="457200">
              <a:spcAft>
                <a:spcPts val="0"/>
              </a:spcAft>
              <a:buClr>
                <a:srgbClr val="FF0000"/>
              </a:buClr>
              <a:buSzPct val="100000"/>
              <a:buFont typeface="Lucida Grande"/>
              <a:buChar char="&gt;"/>
            </a:pPr>
            <a:r>
              <a:rPr lang="fr-FR" sz="1400" dirty="0" smtClean="0">
                <a:solidFill>
                  <a:schemeClr val="tx1"/>
                </a:solidFill>
              </a:rPr>
              <a:t>Les </a:t>
            </a:r>
            <a:r>
              <a:rPr lang="fr-FR" sz="1400" dirty="0">
                <a:solidFill>
                  <a:schemeClr val="tx1"/>
                </a:solidFill>
              </a:rPr>
              <a:t>candidats consultent </a:t>
            </a:r>
            <a:r>
              <a:rPr lang="fr-FR" sz="1400" b="1" dirty="0"/>
              <a:t>les réponses des formations le </a:t>
            </a:r>
            <a:r>
              <a:rPr lang="fr-FR" sz="1400" b="1" dirty="0" smtClean="0"/>
              <a:t>2 juin 2025</a:t>
            </a:r>
            <a:endParaRPr lang="fr-FR" sz="1400" b="1" dirty="0"/>
          </a:p>
          <a:p>
            <a:pPr lvl="0" defTabSz="457200">
              <a:spcAft>
                <a:spcPts val="0"/>
              </a:spcAft>
              <a:buClr>
                <a:srgbClr val="FF0000"/>
              </a:buClr>
              <a:buSzPct val="100000"/>
            </a:pPr>
            <a:endParaRPr lang="fr-FR" sz="1400" b="1" dirty="0">
              <a:solidFill>
                <a:srgbClr val="F28E65"/>
              </a:solidFill>
            </a:endParaRPr>
          </a:p>
          <a:p>
            <a:pPr marL="177800" lvl="0" indent="-177800" defTabSz="457200">
              <a:spcAft>
                <a:spcPts val="0"/>
              </a:spcAft>
              <a:buClr>
                <a:srgbClr val="FF0000"/>
              </a:buClr>
              <a:buSzPct val="100000"/>
              <a:buFont typeface="Lucida Grande"/>
              <a:buChar char="&gt;"/>
            </a:pPr>
            <a:r>
              <a:rPr lang="fr-FR" sz="1400" b="1" dirty="0">
                <a:solidFill>
                  <a:schemeClr val="bg1"/>
                </a:solidFill>
                <a:highlight>
                  <a:srgbClr val="0000FF"/>
                </a:highlight>
              </a:rPr>
              <a:t>Ils reçoivent les propositions d’admission au fur et à mesure et en continu</a:t>
            </a:r>
            <a:r>
              <a:rPr lang="fr-FR" sz="1400" b="1" dirty="0"/>
              <a:t> </a:t>
            </a:r>
            <a:r>
              <a:rPr lang="fr-FR" sz="1400" b="1" dirty="0">
                <a:solidFill>
                  <a:schemeClr val="tx1"/>
                </a:solidFill>
              </a:rPr>
              <a:t>: </a:t>
            </a:r>
            <a:r>
              <a:rPr lang="fr-FR" sz="1400" dirty="0">
                <a:solidFill>
                  <a:schemeClr val="tx1"/>
                </a:solidFill>
              </a:rPr>
              <a:t>chaque fois qu’un candidat fait un choix entre plusieurs propositions, il libère des places qui sont immédiatement proposées à d’autres candidats en liste d’attente. </a:t>
            </a:r>
          </a:p>
          <a:p>
            <a:pPr lvl="0" defTabSz="457200">
              <a:spcAft>
                <a:spcPts val="0"/>
              </a:spcAft>
              <a:buClr>
                <a:srgbClr val="FF0000"/>
              </a:buClr>
              <a:buSzPct val="100000"/>
            </a:pPr>
            <a:endParaRPr lang="fr-FR" sz="1400" dirty="0">
              <a:solidFill>
                <a:srgbClr val="3D566E"/>
              </a:solidFill>
            </a:endParaRPr>
          </a:p>
          <a:p>
            <a:pPr marL="177800" lvl="0" indent="-177800" defTabSz="457200">
              <a:spcAft>
                <a:spcPts val="0"/>
              </a:spcAft>
              <a:buClr>
                <a:srgbClr val="FF0000"/>
              </a:buClr>
              <a:buSzPct val="100000"/>
              <a:buFont typeface="Lucida Grande"/>
              <a:buChar char="&gt;"/>
            </a:pPr>
            <a:r>
              <a:rPr lang="fr-FR" sz="1400" dirty="0" smtClean="0">
                <a:solidFill>
                  <a:schemeClr val="tx1"/>
                </a:solidFill>
              </a:rPr>
              <a:t>Les candidats doivent </a:t>
            </a:r>
            <a:r>
              <a:rPr lang="fr-FR" sz="1400" dirty="0">
                <a:solidFill>
                  <a:schemeClr val="tx1"/>
                </a:solidFill>
              </a:rPr>
              <a:t>obligatoirement </a:t>
            </a:r>
            <a:r>
              <a:rPr lang="fr-FR" sz="1400" b="1" dirty="0">
                <a:solidFill>
                  <a:schemeClr val="bg1"/>
                </a:solidFill>
                <a:highlight>
                  <a:srgbClr val="0000FF"/>
                </a:highlight>
              </a:rPr>
              <a:t>répondre</a:t>
            </a:r>
            <a:r>
              <a:rPr lang="fr-FR" sz="1400" dirty="0">
                <a:solidFill>
                  <a:schemeClr val="tx1"/>
                </a:solidFill>
              </a:rPr>
              <a:t> à chaque proposition d’admission reçue </a:t>
            </a:r>
            <a:r>
              <a:rPr lang="fr-FR" sz="1400" b="1" dirty="0">
                <a:solidFill>
                  <a:schemeClr val="bg1"/>
                </a:solidFill>
                <a:highlight>
                  <a:srgbClr val="0000FF"/>
                </a:highlight>
              </a:rPr>
              <a:t>avant la date limite indiquée dans leur dossier.</a:t>
            </a:r>
            <a:r>
              <a:rPr lang="fr-FR" sz="1400" b="1" dirty="0"/>
              <a:t> </a:t>
            </a:r>
            <a:r>
              <a:rPr lang="fr-FR" sz="1400" dirty="0">
                <a:solidFill>
                  <a:schemeClr val="tx1"/>
                </a:solidFill>
              </a:rPr>
              <a:t>En l’absence de réponse, la proposition est </a:t>
            </a:r>
            <a:r>
              <a:rPr lang="fr-FR" sz="1400" dirty="0" smtClean="0">
                <a:solidFill>
                  <a:schemeClr val="tx1"/>
                </a:solidFill>
              </a:rPr>
              <a:t>retirée.</a:t>
            </a:r>
            <a:endParaRPr lang="fr-FR" sz="1400" dirty="0">
              <a:solidFill>
                <a:schemeClr val="tx1"/>
              </a:solidFill>
            </a:endParaRPr>
          </a:p>
          <a:p>
            <a:pPr lvl="0" defTabSz="457200">
              <a:spcAft>
                <a:spcPts val="0"/>
              </a:spcAft>
              <a:buClr>
                <a:srgbClr val="FF0000"/>
              </a:buClr>
              <a:buSzPct val="100000"/>
            </a:pPr>
            <a:endParaRPr lang="fr-FR" sz="1400" b="1" dirty="0">
              <a:solidFill>
                <a:schemeClr val="tx1"/>
              </a:solidFill>
              <a:cs typeface="Arial"/>
            </a:endParaRPr>
          </a:p>
          <a:p>
            <a:pPr marL="177800" indent="-177800" defTabSz="457200">
              <a:spcAft>
                <a:spcPts val="0"/>
              </a:spcAft>
              <a:buClr>
                <a:srgbClr val="FF0000"/>
              </a:buClr>
              <a:buSzPct val="100000"/>
              <a:buFont typeface="Lucida Grande"/>
              <a:buChar char="&gt;"/>
            </a:pPr>
            <a:r>
              <a:rPr lang="fr-FR" sz="1400" dirty="0">
                <a:solidFill>
                  <a:schemeClr val="tx1"/>
                </a:solidFill>
              </a:rPr>
              <a:t>Parcoursup </a:t>
            </a:r>
            <a:r>
              <a:rPr lang="fr-FR" sz="1400" dirty="0" smtClean="0">
                <a:solidFill>
                  <a:schemeClr val="tx1"/>
                </a:solidFill>
              </a:rPr>
              <a:t>permet aux candidats de </a:t>
            </a:r>
            <a:r>
              <a:rPr lang="fr-FR" sz="1400" dirty="0">
                <a:solidFill>
                  <a:schemeClr val="tx1"/>
                </a:solidFill>
              </a:rPr>
              <a:t>changer d’avis au fur et à mesure des propositions </a:t>
            </a:r>
            <a:r>
              <a:rPr lang="fr-FR" sz="1400" dirty="0" smtClean="0">
                <a:solidFill>
                  <a:schemeClr val="tx1"/>
                </a:solidFill>
              </a:rPr>
              <a:t>reçues. </a:t>
            </a:r>
            <a:r>
              <a:rPr lang="fr-FR" sz="1400" b="1" dirty="0" smtClean="0"/>
              <a:t>Parcoursup permet de conserver les vœux en attente et les candidats peuvent </a:t>
            </a:r>
            <a:r>
              <a:rPr lang="fr-FR" sz="1400" b="1" dirty="0"/>
              <a:t>suivre </a:t>
            </a:r>
            <a:r>
              <a:rPr lang="fr-FR" sz="1400" b="1" dirty="0" smtClean="0"/>
              <a:t>la </a:t>
            </a:r>
            <a:r>
              <a:rPr lang="fr-FR" sz="1400" b="1" dirty="0"/>
              <a:t>situation qui évolue en fonction des places </a:t>
            </a:r>
            <a:r>
              <a:rPr lang="fr-FR" sz="1400" b="1" dirty="0" smtClean="0"/>
              <a:t>libérées</a:t>
            </a:r>
            <a:r>
              <a:rPr lang="fr-FR" sz="1400" dirty="0" smtClean="0"/>
              <a:t>.</a:t>
            </a:r>
            <a:r>
              <a:rPr lang="fr-FR" sz="1400" dirty="0" smtClean="0">
                <a:solidFill>
                  <a:srgbClr val="3D566E"/>
                </a:solidFill>
              </a:rPr>
              <a:t> </a:t>
            </a:r>
            <a:r>
              <a:rPr lang="fr-FR" sz="1400" dirty="0" smtClean="0">
                <a:solidFill>
                  <a:schemeClr val="tx1"/>
                </a:solidFill>
              </a:rPr>
              <a:t>Des </a:t>
            </a:r>
            <a:r>
              <a:rPr lang="fr-FR" sz="1400" dirty="0">
                <a:solidFill>
                  <a:schemeClr val="tx1"/>
                </a:solidFill>
              </a:rPr>
              <a:t>indicateurs seront disponibles pour chaque vœu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55</a:t>
            </a:fld>
            <a:endParaRPr lang="fr-FR"/>
          </a:p>
        </p:txBody>
      </p:sp>
      <p:sp>
        <p:nvSpPr>
          <p:cNvPr id="7" name="Rectangle à coins arrondis 6"/>
          <p:cNvSpPr/>
          <p:nvPr/>
        </p:nvSpPr>
        <p:spPr>
          <a:xfrm>
            <a:off x="3523785" y="86105"/>
            <a:ext cx="524255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U</a:t>
            </a:r>
            <a:r>
              <a:rPr lang="fr-FR" sz="1400" b="1" kern="0" dirty="0" smtClean="0">
                <a:solidFill>
                  <a:srgbClr val="000091"/>
                </a:solidFill>
                <a:latin typeface="Arial"/>
              </a:rPr>
              <a:t>ne </a:t>
            </a:r>
            <a:r>
              <a:rPr lang="fr-FR" sz="1400" b="1" kern="0" dirty="0">
                <a:solidFill>
                  <a:srgbClr val="000091"/>
                </a:solidFill>
                <a:latin typeface="Arial"/>
              </a:rPr>
              <a:t>phase de </a:t>
            </a:r>
            <a:r>
              <a:rPr lang="fr-FR" sz="1400" b="1" kern="0" dirty="0" smtClean="0">
                <a:solidFill>
                  <a:srgbClr val="000091"/>
                </a:solidFill>
                <a:latin typeface="Arial"/>
              </a:rPr>
              <a:t>choix de 39 jours : du 2 juin au 10 juillet 2025</a:t>
            </a:r>
            <a:endParaRPr lang="fr-FR" sz="1400" b="1" kern="0" dirty="0">
              <a:solidFill>
                <a:srgbClr val="000091"/>
              </a:solidFill>
              <a:latin typeface="Arial"/>
            </a:endParaRPr>
          </a:p>
        </p:txBody>
      </p:sp>
    </p:spTree>
    <p:extLst>
      <p:ext uri="{BB962C8B-B14F-4D97-AF65-F5344CB8AC3E}">
        <p14:creationId xmlns:p14="http://schemas.microsoft.com/office/powerpoint/2010/main" val="3221373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42336" y="970156"/>
            <a:ext cx="8424000" cy="3669328"/>
          </a:xfrm>
        </p:spPr>
        <p:txBody>
          <a:bodyPr/>
          <a:lstStyle/>
          <a:p>
            <a:pPr marL="177800" lvl="0" indent="-177800" defTabSz="457200">
              <a:spcAft>
                <a:spcPts val="0"/>
              </a:spcAft>
              <a:buClr>
                <a:srgbClr val="FF0000"/>
              </a:buClr>
              <a:buSzPct val="100000"/>
              <a:buFont typeface="Lucida Grande"/>
              <a:buChar char="&gt;"/>
            </a:pPr>
            <a:r>
              <a:rPr lang="fr-FR" sz="1400" b="1" dirty="0">
                <a:solidFill>
                  <a:schemeClr val="bg1"/>
                </a:solidFill>
                <a:highlight>
                  <a:srgbClr val="0000FF"/>
                </a:highlight>
              </a:rPr>
              <a:t>I</a:t>
            </a:r>
            <a:r>
              <a:rPr lang="fr-FR" sz="1400" b="1" dirty="0" smtClean="0">
                <a:solidFill>
                  <a:schemeClr val="bg1"/>
                </a:solidFill>
                <a:highlight>
                  <a:srgbClr val="0000FF"/>
                </a:highlight>
              </a:rPr>
              <a:t>l faut se préparer à </a:t>
            </a:r>
            <a:r>
              <a:rPr lang="fr-FR" sz="1400" b="1" dirty="0">
                <a:solidFill>
                  <a:schemeClr val="bg1"/>
                </a:solidFill>
                <a:highlight>
                  <a:srgbClr val="0000FF"/>
                </a:highlight>
              </a:rPr>
              <a:t>faire un choix</a:t>
            </a:r>
            <a:r>
              <a:rPr lang="fr-FR" sz="1400" dirty="0">
                <a:solidFill>
                  <a:schemeClr val="tx1"/>
                </a:solidFill>
              </a:rPr>
              <a:t> car les propositions arrivent  dès le départ et  il vous est demandé de choisir </a:t>
            </a:r>
            <a:r>
              <a:rPr lang="fr-FR" sz="1400" dirty="0" smtClean="0">
                <a:solidFill>
                  <a:schemeClr val="tx1"/>
                </a:solidFill>
              </a:rPr>
              <a:t>; à titre d’illustration, en 2024 :</a:t>
            </a:r>
            <a:endParaRPr lang="fr-FR" sz="1400" dirty="0">
              <a:solidFill>
                <a:schemeClr val="tx1"/>
              </a:solidFill>
            </a:endParaRPr>
          </a:p>
          <a:p>
            <a:pPr marL="429800" lvl="1" indent="-177800" defTabSz="457200">
              <a:spcAft>
                <a:spcPts val="0"/>
              </a:spcAft>
              <a:buClr>
                <a:srgbClr val="FF0000"/>
              </a:buClr>
              <a:buSzPct val="100000"/>
              <a:buFont typeface="Lucida Grande"/>
              <a:buChar char="&gt;"/>
            </a:pPr>
            <a:r>
              <a:rPr lang="fr-FR" sz="1200" dirty="0">
                <a:solidFill>
                  <a:schemeClr val="tx1"/>
                </a:solidFill>
              </a:rPr>
              <a:t>L</a:t>
            </a:r>
            <a:r>
              <a:rPr lang="fr-FR" sz="1200" dirty="0" smtClean="0">
                <a:solidFill>
                  <a:schemeClr val="tx1"/>
                </a:solidFill>
              </a:rPr>
              <a:t>es </a:t>
            </a:r>
            <a:r>
              <a:rPr lang="fr-FR" sz="1200" dirty="0">
                <a:solidFill>
                  <a:schemeClr val="tx1"/>
                </a:solidFill>
              </a:rPr>
              <a:t>bacheliers 2024 ont reçu en moyenne 5,8 propositions </a:t>
            </a:r>
            <a:endParaRPr lang="fr-FR" sz="1200" dirty="0" smtClean="0">
              <a:solidFill>
                <a:schemeClr val="tx1"/>
              </a:solidFill>
            </a:endParaRPr>
          </a:p>
          <a:p>
            <a:pPr marL="429800" lvl="1" indent="-177800" defTabSz="457200">
              <a:spcAft>
                <a:spcPts val="0"/>
              </a:spcAft>
              <a:buClr>
                <a:srgbClr val="FF0000"/>
              </a:buClr>
              <a:buSzPct val="100000"/>
              <a:buFont typeface="Lucida Grande"/>
              <a:buChar char="&gt;"/>
            </a:pPr>
            <a:r>
              <a:rPr lang="fr-FR" sz="1200" dirty="0">
                <a:solidFill>
                  <a:schemeClr val="tx1"/>
                </a:solidFill>
              </a:rPr>
              <a:t>Au 1er jour de la phase d’admission, 66,6 % des futurs bacheliers ont reçu une proposition ; en une semaine, 81,5 % des néo-bacheliers ont reçu au moins une </a:t>
            </a:r>
            <a:r>
              <a:rPr lang="fr-FR" sz="1200" dirty="0" smtClean="0">
                <a:solidFill>
                  <a:schemeClr val="tx1"/>
                </a:solidFill>
              </a:rPr>
              <a:t>proposition</a:t>
            </a:r>
            <a:endParaRPr lang="fr-FR" sz="1200" dirty="0">
              <a:solidFill>
                <a:schemeClr val="tx1"/>
              </a:solidFill>
            </a:endParaRPr>
          </a:p>
          <a:p>
            <a:pPr marL="177800" lvl="0" indent="-177800" defTabSz="457200">
              <a:spcAft>
                <a:spcPts val="0"/>
              </a:spcAft>
              <a:buClr>
                <a:srgbClr val="FF0000"/>
              </a:buClr>
              <a:buSzPct val="100000"/>
              <a:buFont typeface="Lucida Grande"/>
              <a:buChar char="&gt;"/>
            </a:pPr>
            <a:endParaRPr lang="fr-FR" sz="1400" dirty="0" smtClean="0">
              <a:solidFill>
                <a:schemeClr val="tx1"/>
              </a:solidFill>
            </a:endParaRPr>
          </a:p>
          <a:p>
            <a:pPr marL="177800" lvl="0" indent="-177800" defTabSz="457200">
              <a:spcAft>
                <a:spcPts val="0"/>
              </a:spcAft>
              <a:buClr>
                <a:srgbClr val="FF0000"/>
              </a:buClr>
              <a:buSzPct val="100000"/>
              <a:buFont typeface="Lucida Grande"/>
              <a:buChar char="&gt;"/>
            </a:pPr>
            <a:r>
              <a:rPr lang="fr-FR" sz="1400" b="1" dirty="0">
                <a:solidFill>
                  <a:schemeClr val="bg1"/>
                </a:solidFill>
                <a:highlight>
                  <a:srgbClr val="0000FF"/>
                </a:highlight>
              </a:rPr>
              <a:t>Il faut se préparer à faire un choix</a:t>
            </a:r>
            <a:r>
              <a:rPr lang="fr-FR" sz="1400" dirty="0">
                <a:solidFill>
                  <a:schemeClr val="tx1"/>
                </a:solidFill>
              </a:rPr>
              <a:t> car </a:t>
            </a:r>
            <a:r>
              <a:rPr lang="fr-FR" sz="1400" dirty="0" smtClean="0">
                <a:solidFill>
                  <a:schemeClr val="tx1"/>
                </a:solidFill>
              </a:rPr>
              <a:t>entre </a:t>
            </a:r>
            <a:r>
              <a:rPr lang="fr-FR" sz="1400" b="1" dirty="0" smtClean="0">
                <a:solidFill>
                  <a:srgbClr val="FF0000"/>
                </a:solidFill>
              </a:rPr>
              <a:t>le 6 et le 10 juin 2025</a:t>
            </a:r>
            <a:r>
              <a:rPr lang="fr-FR" sz="1400" dirty="0" smtClean="0">
                <a:solidFill>
                  <a:schemeClr val="tx1"/>
                </a:solidFill>
              </a:rPr>
              <a:t>, il sera demandé aux lycéens de classer les veux en attente qu’ils souhaitent conserver </a:t>
            </a:r>
          </a:p>
          <a:p>
            <a:pPr marL="429800" lvl="1" indent="-177800" defTabSz="457200">
              <a:spcAft>
                <a:spcPts val="0"/>
              </a:spcAft>
              <a:buClr>
                <a:srgbClr val="FF0000"/>
              </a:buClr>
              <a:buSzPct val="100000"/>
              <a:buFont typeface="Lucida Grande"/>
              <a:buChar char="&gt;"/>
            </a:pPr>
            <a:r>
              <a:rPr lang="fr-FR" sz="1200" dirty="0" smtClean="0">
                <a:solidFill>
                  <a:schemeClr val="tx1"/>
                </a:solidFill>
              </a:rPr>
              <a:t>L’objectif  : permettre au maximum de lycéens de recevoir des propositions avant les épreuves écrites du Bac 2025</a:t>
            </a:r>
          </a:p>
          <a:p>
            <a:pPr marL="429800" lvl="1" indent="-177800" defTabSz="457200">
              <a:spcAft>
                <a:spcPts val="0"/>
              </a:spcAft>
              <a:buClr>
                <a:srgbClr val="FF0000"/>
              </a:buClr>
              <a:buSzPct val="100000"/>
              <a:buFont typeface="Lucida Grande"/>
              <a:buChar char="&gt;"/>
            </a:pPr>
            <a:r>
              <a:rPr lang="fr-FR" sz="1200" dirty="0">
                <a:solidFill>
                  <a:schemeClr val="tx1"/>
                </a:solidFill>
              </a:rPr>
              <a:t>Classer ses vœux en fonction de ce que l’on préfère </a:t>
            </a:r>
            <a:r>
              <a:rPr lang="fr-FR" sz="1200" dirty="0" smtClean="0">
                <a:solidFill>
                  <a:schemeClr val="tx1"/>
                </a:solidFill>
              </a:rPr>
              <a:t>; pas besoin de faire de stratégie, la </a:t>
            </a:r>
            <a:r>
              <a:rPr lang="fr-FR" sz="1200" dirty="0">
                <a:solidFill>
                  <a:schemeClr val="tx1"/>
                </a:solidFill>
              </a:rPr>
              <a:t>bonne question à se poser c’est </a:t>
            </a:r>
            <a:r>
              <a:rPr lang="fr-FR" sz="1200" dirty="0" smtClean="0">
                <a:solidFill>
                  <a:schemeClr val="tx1"/>
                </a:solidFill>
              </a:rPr>
              <a:t>: si </a:t>
            </a:r>
            <a:r>
              <a:rPr lang="fr-FR" sz="1200" dirty="0">
                <a:solidFill>
                  <a:schemeClr val="tx1"/>
                </a:solidFill>
              </a:rPr>
              <a:t>je suis accepté, est-ce que je vais rejoindre cette formation </a:t>
            </a:r>
            <a:r>
              <a:rPr lang="fr-FR" sz="1200" dirty="0" smtClean="0">
                <a:solidFill>
                  <a:schemeClr val="tx1"/>
                </a:solidFill>
              </a:rPr>
              <a:t>?</a:t>
            </a:r>
            <a:endParaRPr lang="fr-FR" sz="1200" dirty="0">
              <a:solidFill>
                <a:schemeClr val="tx1"/>
              </a:solidFill>
            </a:endParaRPr>
          </a:p>
          <a:p>
            <a:r>
              <a:rPr lang="fr-FR" sz="1200" dirty="0">
                <a:solidFill>
                  <a:schemeClr val="tx1"/>
                </a:solidFill>
              </a:rPr>
              <a:t> </a:t>
            </a:r>
          </a:p>
          <a:p>
            <a:pPr marL="177800" lvl="0" indent="-177800" defTabSz="457200">
              <a:spcAft>
                <a:spcPts val="0"/>
              </a:spcAft>
              <a:buClr>
                <a:srgbClr val="FF0000"/>
              </a:buClr>
              <a:buSzPct val="100000"/>
              <a:buFont typeface="Lucida Grande"/>
              <a:buChar char="&gt;"/>
            </a:pPr>
            <a:r>
              <a:rPr lang="fr-FR" sz="1400" b="1" dirty="0" smtClean="0">
                <a:solidFill>
                  <a:schemeClr val="bg1"/>
                </a:solidFill>
                <a:highlight>
                  <a:srgbClr val="0000FF"/>
                </a:highlight>
              </a:rPr>
              <a:t>Parcoursup  </a:t>
            </a:r>
            <a:r>
              <a:rPr lang="fr-FR" sz="1400" b="1" dirty="0">
                <a:solidFill>
                  <a:schemeClr val="bg1"/>
                </a:solidFill>
                <a:highlight>
                  <a:srgbClr val="0000FF"/>
                </a:highlight>
              </a:rPr>
              <a:t>vous </a:t>
            </a:r>
            <a:r>
              <a:rPr lang="fr-FR" sz="1400" b="1" dirty="0" smtClean="0">
                <a:solidFill>
                  <a:schemeClr val="bg1"/>
                </a:solidFill>
                <a:highlight>
                  <a:srgbClr val="0000FF"/>
                </a:highlight>
              </a:rPr>
              <a:t>accompagne tout au long de la phase d’admission avec des outils pratiques </a:t>
            </a:r>
            <a:endParaRPr lang="fr-FR" sz="1400" b="1" dirty="0">
              <a:solidFill>
                <a:schemeClr val="bg1"/>
              </a:solidFill>
              <a:highlight>
                <a:srgbClr val="0000FF"/>
              </a:highlight>
            </a:endParaRPr>
          </a:p>
          <a:p>
            <a:pPr marL="429800" lvl="1" indent="-177800" defTabSz="457200">
              <a:spcAft>
                <a:spcPts val="0"/>
              </a:spcAft>
              <a:buClr>
                <a:srgbClr val="FF0000"/>
              </a:buClr>
              <a:buSzPct val="100000"/>
              <a:buFont typeface="Lucida Grande"/>
              <a:buChar char="&gt;"/>
            </a:pPr>
            <a:r>
              <a:rPr lang="fr-FR" sz="1200" dirty="0">
                <a:solidFill>
                  <a:schemeClr val="tx1"/>
                </a:solidFill>
              </a:rPr>
              <a:t>Le site d’entrainement </a:t>
            </a:r>
            <a:r>
              <a:rPr lang="fr-FR" sz="1200" dirty="0" smtClean="0">
                <a:solidFill>
                  <a:schemeClr val="tx1"/>
                </a:solidFill>
              </a:rPr>
              <a:t>de la phase d’admission</a:t>
            </a:r>
            <a:endParaRPr lang="fr-FR" sz="1200" dirty="0">
              <a:solidFill>
                <a:schemeClr val="tx1"/>
              </a:solidFill>
            </a:endParaRPr>
          </a:p>
          <a:p>
            <a:pPr marL="429800" lvl="1" indent="-177800" defTabSz="457200">
              <a:spcAft>
                <a:spcPts val="0"/>
              </a:spcAft>
              <a:buClr>
                <a:srgbClr val="FF0000"/>
              </a:buClr>
              <a:buSzPct val="100000"/>
              <a:buFont typeface="Lucida Grande"/>
              <a:buChar char="&gt;"/>
            </a:pPr>
            <a:r>
              <a:rPr lang="fr-FR" sz="1200" dirty="0">
                <a:solidFill>
                  <a:schemeClr val="tx1"/>
                </a:solidFill>
              </a:rPr>
              <a:t>Les quiz, vidéo-tuto, les infographies et la FAQ</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56</a:t>
            </a:fld>
            <a:endParaRPr lang="fr-FR"/>
          </a:p>
        </p:txBody>
      </p:sp>
      <p:sp>
        <p:nvSpPr>
          <p:cNvPr id="7" name="Rectangle à coins arrondis 6"/>
          <p:cNvSpPr/>
          <p:nvPr/>
        </p:nvSpPr>
        <p:spPr>
          <a:xfrm>
            <a:off x="4103649" y="91681"/>
            <a:ext cx="4662687"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Priorité 2025 : accélérer le rythme de propositions &gt;&gt;  les lycéens doivent faire des choix </a:t>
            </a:r>
            <a:endParaRPr lang="fr-FR" sz="1400" b="1" kern="0" dirty="0">
              <a:solidFill>
                <a:srgbClr val="000091"/>
              </a:solidFill>
              <a:latin typeface="Arial"/>
            </a:endParaRPr>
          </a:p>
        </p:txBody>
      </p:sp>
    </p:spTree>
    <p:extLst>
      <p:ext uri="{BB962C8B-B14F-4D97-AF65-F5344CB8AC3E}">
        <p14:creationId xmlns:p14="http://schemas.microsoft.com/office/powerpoint/2010/main" val="29218523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6426336" y="4876046"/>
            <a:ext cx="1170000" cy="360000"/>
          </a:xfrm>
        </p:spPr>
        <p:txBody>
          <a:bodyPr/>
          <a:lstStyle/>
          <a:p>
            <a:pPr algn="r"/>
            <a:fld id="{5364400D-1A9E-42A8-8CBD-868B8972336F}" type="datetime1">
              <a:rPr lang="fr-FR" sz="800" cap="all" smtClean="0"/>
              <a:t>16/01/2025</a:t>
            </a:fld>
            <a:endParaRPr lang="fr-FR" sz="800" cap="all"/>
          </a:p>
        </p:txBody>
      </p:sp>
      <p:sp>
        <p:nvSpPr>
          <p:cNvPr id="6" name="Espace réservé du numéro de diapositive 5"/>
          <p:cNvSpPr>
            <a:spLocks noGrp="1"/>
          </p:cNvSpPr>
          <p:nvPr>
            <p:ph type="sldNum" sz="quarter" idx="12"/>
          </p:nvPr>
        </p:nvSpPr>
        <p:spPr>
          <a:xfrm>
            <a:off x="7625663" y="4857148"/>
            <a:ext cx="1170000" cy="360000"/>
          </a:xfrm>
        </p:spPr>
        <p:txBody>
          <a:bodyPr/>
          <a:lstStyle/>
          <a:p>
            <a:fld id="{733122C9-A0B9-462F-8757-0847AD287B63}" type="slidenum">
              <a:rPr lang="fr-FR" smtClean="0"/>
              <a:pPr/>
              <a:t>57</a:t>
            </a:fld>
            <a:endParaRPr lang="fr-FR"/>
          </a:p>
        </p:txBody>
      </p:sp>
      <p:sp>
        <p:nvSpPr>
          <p:cNvPr id="7" name="Espace réservé du texte 2"/>
          <p:cNvSpPr txBox="1">
            <a:spLocks/>
          </p:cNvSpPr>
          <p:nvPr/>
        </p:nvSpPr>
        <p:spPr>
          <a:xfrm>
            <a:off x="386366" y="915566"/>
            <a:ext cx="8568000" cy="465412"/>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40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r>
              <a:rPr kumimoji="0" lang="fr-FR" sz="1400" b="1" i="0" u="none" strike="noStrike" kern="1200" cap="none" spc="0" normalizeH="0" baseline="0" noProof="0" dirty="0">
                <a:ln>
                  <a:noFill/>
                </a:ln>
                <a:solidFill>
                  <a:schemeClr val="tx2"/>
                </a:solidFill>
                <a:effectLst/>
                <a:uLnTx/>
                <a:uFillTx/>
                <a:latin typeface="Calibri"/>
                <a:ea typeface="+mn-ea"/>
                <a:cs typeface="+mn-cs"/>
              </a:rPr>
              <a:t>Formation sélective (BTS, BUT, classe</a:t>
            </a:r>
            <a:r>
              <a:rPr kumimoji="0" lang="fr-FR" sz="1400" b="1" i="0" u="none" strike="noStrike" kern="1200" cap="none" spc="0" normalizeH="0" noProof="0" dirty="0">
                <a:ln>
                  <a:noFill/>
                </a:ln>
                <a:solidFill>
                  <a:schemeClr val="tx2"/>
                </a:solidFill>
                <a:effectLst/>
                <a:uLnTx/>
                <a:uFillTx/>
                <a:latin typeface="Calibri"/>
                <a:ea typeface="+mn-ea"/>
                <a:cs typeface="+mn-cs"/>
              </a:rPr>
              <a:t> prépa</a:t>
            </a:r>
            <a:r>
              <a:rPr kumimoji="0" lang="fr-FR" sz="1400" b="1" i="0" u="none" strike="noStrike" kern="1200" cap="none" spc="0" normalizeH="0" baseline="0" noProof="0" dirty="0">
                <a:ln>
                  <a:noFill/>
                </a:ln>
                <a:solidFill>
                  <a:schemeClr val="tx2"/>
                </a:solidFill>
                <a:effectLst/>
                <a:uLnTx/>
                <a:uFillTx/>
                <a:latin typeface="Calibri"/>
                <a:ea typeface="+mn-ea"/>
                <a:cs typeface="+mn-cs"/>
              </a:rPr>
              <a:t>, IFSI, écoles, …) </a:t>
            </a:r>
            <a:endParaRPr kumimoji="0" lang="fr-FR" sz="1400" b="0" i="0" u="none" strike="noStrike" kern="1200" cap="none" spc="0" normalizeH="0" baseline="0" noProof="0" dirty="0">
              <a:ln>
                <a:noFill/>
              </a:ln>
              <a:solidFill>
                <a:schemeClr val="tx2"/>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p:txBody>
      </p:sp>
      <p:sp>
        <p:nvSpPr>
          <p:cNvPr id="8" name="Espace réservé du numéro de diapositive 3"/>
          <p:cNvSpPr txBox="1">
            <a:spLocks/>
          </p:cNvSpPr>
          <p:nvPr/>
        </p:nvSpPr>
        <p:spPr>
          <a:xfrm>
            <a:off x="8340049" y="4857149"/>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z="900" smtClean="0">
                <a:solidFill>
                  <a:prstClr val="white"/>
                </a:solidFill>
                <a:latin typeface="Calibri"/>
              </a:rPr>
              <a:pPr/>
              <a:t>57</a:t>
            </a:fld>
            <a:endParaRPr lang="fr-FR" sz="900">
              <a:solidFill>
                <a:prstClr val="white"/>
              </a:solidFill>
              <a:latin typeface="Calibri"/>
            </a:endParaRPr>
          </a:p>
        </p:txBody>
      </p:sp>
      <p:sp>
        <p:nvSpPr>
          <p:cNvPr id="9" name="Rectangle à coins arrondis 8"/>
          <p:cNvSpPr/>
          <p:nvPr/>
        </p:nvSpPr>
        <p:spPr>
          <a:xfrm>
            <a:off x="1350965" y="1491630"/>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10" name="Rectangle à coins arrondis 9"/>
          <p:cNvSpPr/>
          <p:nvPr/>
        </p:nvSpPr>
        <p:spPr>
          <a:xfrm>
            <a:off x="1357315" y="2007566"/>
            <a:ext cx="2657475" cy="323850"/>
          </a:xfrm>
          <a:prstGeom prst="roundRect">
            <a:avLst/>
          </a:prstGeom>
          <a:solidFill>
            <a:srgbClr val="417DC4"/>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En attente d’une place</a:t>
            </a:r>
          </a:p>
        </p:txBody>
      </p:sp>
      <p:sp>
        <p:nvSpPr>
          <p:cNvPr id="11" name="ZoneTexte 13"/>
          <p:cNvSpPr txBox="1">
            <a:spLocks noChangeArrowheads="1"/>
          </p:cNvSpPr>
          <p:nvPr/>
        </p:nvSpPr>
        <p:spPr bwMode="auto">
          <a:xfrm>
            <a:off x="2490790" y="1756742"/>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2" name="Flèche droite 11"/>
          <p:cNvSpPr/>
          <p:nvPr/>
        </p:nvSpPr>
        <p:spPr>
          <a:xfrm>
            <a:off x="4135438" y="1563067"/>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3" name="Rectangle à coins arrondis 12"/>
          <p:cNvSpPr/>
          <p:nvPr/>
        </p:nvSpPr>
        <p:spPr>
          <a:xfrm>
            <a:off x="4919662" y="1564308"/>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dirty="0">
                <a:solidFill>
                  <a:schemeClr val="tx1"/>
                </a:solidFill>
              </a:rPr>
              <a:t>Le candidat accepte la proposition ou y renonce</a:t>
            </a:r>
          </a:p>
        </p:txBody>
      </p:sp>
      <p:sp>
        <p:nvSpPr>
          <p:cNvPr id="15" name="Rectangle à coins arrondis 14"/>
          <p:cNvSpPr/>
          <p:nvPr/>
        </p:nvSpPr>
        <p:spPr>
          <a:xfrm>
            <a:off x="1357315" y="2512391"/>
            <a:ext cx="2657475" cy="323850"/>
          </a:xfrm>
          <a:prstGeom prst="roundRect">
            <a:avLst/>
          </a:prstGeom>
          <a:solidFill>
            <a:sysClr val="window" lastClr="FFFFFF">
              <a:lumMod val="85000"/>
            </a:sys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D566E"/>
                </a:solidFill>
                <a:effectLst/>
                <a:uLnTx/>
                <a:uFillTx/>
                <a:latin typeface="Calibri"/>
                <a:ea typeface="+mn-ea"/>
                <a:cs typeface="+mn-cs"/>
              </a:rPr>
              <a:t>Non</a:t>
            </a:r>
          </a:p>
        </p:txBody>
      </p:sp>
      <p:sp>
        <p:nvSpPr>
          <p:cNvPr id="16" name="ZoneTexte 35"/>
          <p:cNvSpPr txBox="1">
            <a:spLocks noChangeArrowheads="1"/>
          </p:cNvSpPr>
          <p:nvPr/>
        </p:nvSpPr>
        <p:spPr bwMode="auto">
          <a:xfrm>
            <a:off x="2490788" y="2279436"/>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dirty="0">
                <a:ln>
                  <a:noFill/>
                </a:ln>
                <a:solidFill>
                  <a:srgbClr val="3D566E"/>
                </a:solidFill>
                <a:effectLst/>
                <a:uLnTx/>
                <a:uFillTx/>
                <a:latin typeface="Calibri" pitchFamily="34" charset="0"/>
              </a:rPr>
              <a:t>ou</a:t>
            </a:r>
          </a:p>
        </p:txBody>
      </p:sp>
      <p:sp>
        <p:nvSpPr>
          <p:cNvPr id="18" name="Flèche droite 17"/>
          <p:cNvSpPr/>
          <p:nvPr/>
        </p:nvSpPr>
        <p:spPr>
          <a:xfrm>
            <a:off x="4135438" y="2058367"/>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9" name="Rectangle à coins arrondis 18"/>
          <p:cNvSpPr/>
          <p:nvPr/>
        </p:nvSpPr>
        <p:spPr>
          <a:xfrm>
            <a:off x="4919662" y="2018679"/>
            <a:ext cx="3708000" cy="32385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maintient le vœu en attente ou y renonce</a:t>
            </a:r>
          </a:p>
        </p:txBody>
      </p:sp>
      <p:sp>
        <p:nvSpPr>
          <p:cNvPr id="20" name="Rectangle à coins arrondis 19"/>
          <p:cNvSpPr/>
          <p:nvPr/>
        </p:nvSpPr>
        <p:spPr>
          <a:xfrm>
            <a:off x="1360490" y="3207488"/>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21" name="Rectangle à coins arrondis 20"/>
          <p:cNvSpPr/>
          <p:nvPr/>
        </p:nvSpPr>
        <p:spPr>
          <a:xfrm>
            <a:off x="1366840" y="3723424"/>
            <a:ext cx="2657475" cy="323850"/>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dirty="0">
                <a:solidFill>
                  <a:prstClr val="white"/>
                </a:solidFill>
                <a:latin typeface="Calibri"/>
              </a:rPr>
              <a:t>OUI-SI</a:t>
            </a:r>
            <a:r>
              <a:rPr lang="fr-FR" sz="1200" b="1" kern="0" dirty="0">
                <a:solidFill>
                  <a:schemeClr val="bg2"/>
                </a:solidFill>
                <a:latin typeface="Calibri"/>
              </a:rPr>
              <a:t>*</a:t>
            </a:r>
            <a:r>
              <a:rPr lang="fr-FR" sz="1200" b="1" kern="0" dirty="0">
                <a:solidFill>
                  <a:prstClr val="white"/>
                </a:solidFill>
                <a:latin typeface="Calibri"/>
              </a:rPr>
              <a:t> (proposition d’admission)</a:t>
            </a:r>
          </a:p>
        </p:txBody>
      </p:sp>
      <p:sp>
        <p:nvSpPr>
          <p:cNvPr id="22" name="ZoneTexte 41"/>
          <p:cNvSpPr txBox="1">
            <a:spLocks noChangeArrowheads="1"/>
          </p:cNvSpPr>
          <p:nvPr/>
        </p:nvSpPr>
        <p:spPr bwMode="auto">
          <a:xfrm>
            <a:off x="2490789" y="3478987"/>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dirty="0">
                <a:ln>
                  <a:noFill/>
                </a:ln>
                <a:solidFill>
                  <a:srgbClr val="3D566E"/>
                </a:solidFill>
                <a:effectLst/>
                <a:uLnTx/>
                <a:uFillTx/>
                <a:latin typeface="Calibri" pitchFamily="34" charset="0"/>
              </a:rPr>
              <a:t>ou</a:t>
            </a:r>
          </a:p>
        </p:txBody>
      </p:sp>
      <p:sp>
        <p:nvSpPr>
          <p:cNvPr id="23" name="Flèche droite 22"/>
          <p:cNvSpPr/>
          <p:nvPr/>
        </p:nvSpPr>
        <p:spPr>
          <a:xfrm>
            <a:off x="4144963" y="3278925"/>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5" name="Rectangle à coins arrondis 24"/>
          <p:cNvSpPr/>
          <p:nvPr/>
        </p:nvSpPr>
        <p:spPr>
          <a:xfrm>
            <a:off x="1331640" y="4210012"/>
            <a:ext cx="2657475" cy="323850"/>
          </a:xfrm>
          <a:prstGeom prst="roundRect">
            <a:avLst/>
          </a:prstGeom>
          <a:solidFill>
            <a:srgbClr val="417DC4"/>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a:solidFill>
                  <a:prstClr val="white"/>
                </a:solidFill>
                <a:latin typeface="Calibri"/>
              </a:rPr>
              <a:t>En attente d’une place</a:t>
            </a:r>
          </a:p>
        </p:txBody>
      </p:sp>
      <p:sp>
        <p:nvSpPr>
          <p:cNvPr id="26" name="ZoneTexte 46"/>
          <p:cNvSpPr txBox="1">
            <a:spLocks noChangeArrowheads="1"/>
          </p:cNvSpPr>
          <p:nvPr/>
        </p:nvSpPr>
        <p:spPr bwMode="auto">
          <a:xfrm>
            <a:off x="2490788" y="3988939"/>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8" name="Flèche droite 27"/>
          <p:cNvSpPr/>
          <p:nvPr/>
        </p:nvSpPr>
        <p:spPr>
          <a:xfrm>
            <a:off x="4144963" y="3774225"/>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9" name="Flèche droite 28"/>
          <p:cNvSpPr/>
          <p:nvPr/>
        </p:nvSpPr>
        <p:spPr>
          <a:xfrm>
            <a:off x="4135438" y="4279050"/>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30" name="Espace réservé du texte 2"/>
          <p:cNvSpPr txBox="1">
            <a:spLocks/>
          </p:cNvSpPr>
          <p:nvPr/>
        </p:nvSpPr>
        <p:spPr>
          <a:xfrm>
            <a:off x="417193" y="2885004"/>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400" b="1" dirty="0">
                <a:solidFill>
                  <a:schemeClr val="tx2"/>
                </a:solidFill>
                <a:latin typeface="Calibri"/>
              </a:rPr>
              <a:t>Formation non sélective (licences, </a:t>
            </a:r>
            <a:r>
              <a:rPr lang="fr-FR" sz="1400" b="1" dirty="0" smtClean="0">
                <a:solidFill>
                  <a:schemeClr val="tx2"/>
                </a:solidFill>
                <a:latin typeface="Calibri"/>
              </a:rPr>
              <a:t>PPPE, PASS</a:t>
            </a:r>
            <a:r>
              <a:rPr lang="fr-FR" sz="1400" b="1" dirty="0">
                <a:solidFill>
                  <a:schemeClr val="tx2"/>
                </a:solidFill>
                <a:latin typeface="Calibri"/>
              </a:rPr>
              <a:t>) </a:t>
            </a:r>
            <a:endParaRPr lang="fr-FR" sz="1800" b="1" dirty="0">
              <a:solidFill>
                <a:schemeClr val="tx2"/>
              </a:solidFill>
              <a:latin typeface="Calibri"/>
            </a:endParaRPr>
          </a:p>
        </p:txBody>
      </p:sp>
      <p:sp>
        <p:nvSpPr>
          <p:cNvPr id="33" name="Rectangle à coins arrondis 32"/>
          <p:cNvSpPr/>
          <p:nvPr/>
        </p:nvSpPr>
        <p:spPr>
          <a:xfrm>
            <a:off x="4933833" y="3212293"/>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accepte la proposition ou y renonce</a:t>
            </a:r>
          </a:p>
        </p:txBody>
      </p:sp>
      <p:sp>
        <p:nvSpPr>
          <p:cNvPr id="34" name="Rectangle à coins arrondis 33"/>
          <p:cNvSpPr/>
          <p:nvPr/>
        </p:nvSpPr>
        <p:spPr>
          <a:xfrm>
            <a:off x="4958637" y="3704949"/>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accepte la proposition ou y renonce</a:t>
            </a:r>
          </a:p>
        </p:txBody>
      </p:sp>
      <p:sp>
        <p:nvSpPr>
          <p:cNvPr id="35" name="Rectangle à coins arrondis 34"/>
          <p:cNvSpPr/>
          <p:nvPr/>
        </p:nvSpPr>
        <p:spPr>
          <a:xfrm>
            <a:off x="4944466" y="4143592"/>
            <a:ext cx="3708000" cy="32385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maintient le vœu en attente ou y renonce</a:t>
            </a:r>
          </a:p>
        </p:txBody>
      </p:sp>
      <p:sp>
        <p:nvSpPr>
          <p:cNvPr id="2" name="ZoneTexte 1"/>
          <p:cNvSpPr txBox="1"/>
          <p:nvPr/>
        </p:nvSpPr>
        <p:spPr>
          <a:xfrm flipH="1">
            <a:off x="323527" y="4629441"/>
            <a:ext cx="7653824" cy="446276"/>
          </a:xfrm>
          <a:prstGeom prst="rect">
            <a:avLst/>
          </a:prstGeom>
          <a:solidFill>
            <a:schemeClr val="bg1"/>
          </a:solidFill>
        </p:spPr>
        <p:txBody>
          <a:bodyPr wrap="square" rtlCol="0">
            <a:spAutoFit/>
          </a:bodyPr>
          <a:lstStyle/>
          <a:p>
            <a:r>
              <a:rPr lang="fr-FR" sz="1100" b="1" dirty="0">
                <a:solidFill>
                  <a:srgbClr val="EC130E"/>
                </a:solidFill>
              </a:rPr>
              <a:t>*</a:t>
            </a:r>
            <a:r>
              <a:rPr lang="fr-FR" sz="1100" dirty="0">
                <a:solidFill>
                  <a:srgbClr val="0C5076"/>
                </a:solidFill>
              </a:rPr>
              <a:t> </a:t>
            </a:r>
            <a:r>
              <a:rPr lang="fr-FR" sz="1100" dirty="0"/>
              <a:t>Oui-si : le candidat est accepté à condition de suivre un parcours de réussite </a:t>
            </a:r>
            <a:r>
              <a:rPr lang="fr-FR" sz="1100" dirty="0" smtClean="0"/>
              <a:t>(</a:t>
            </a:r>
            <a:r>
              <a:rPr lang="fr-FR" sz="1100" dirty="0"/>
              <a:t>remise à niveau, tutorat..) </a:t>
            </a:r>
          </a:p>
          <a:p>
            <a:endParaRPr lang="fr-FR" sz="1200" dirty="0"/>
          </a:p>
        </p:txBody>
      </p:sp>
      <p:sp>
        <p:nvSpPr>
          <p:cNvPr id="32" name="Titre 1"/>
          <p:cNvSpPr>
            <a:spLocks noGrp="1"/>
          </p:cNvSpPr>
          <p:nvPr>
            <p:ph type="title"/>
          </p:nvPr>
        </p:nvSpPr>
        <p:spPr>
          <a:xfrm>
            <a:off x="365813" y="834287"/>
            <a:ext cx="8784001" cy="447614"/>
          </a:xfrm>
        </p:spPr>
        <p:txBody>
          <a:bodyPr/>
          <a:lstStyle/>
          <a:p>
            <a:r>
              <a:rPr lang="fr-FR" sz="2400" dirty="0"/>
              <a:t>Les réponses des formations </a:t>
            </a:r>
            <a:r>
              <a:rPr lang="fr-FR" sz="2400" dirty="0" smtClean="0"/>
              <a:t>et les choix des candidats</a:t>
            </a:r>
            <a:endParaRPr lang="fr-FR" sz="2400" dirty="0"/>
          </a:p>
        </p:txBody>
      </p:sp>
      <p:sp>
        <p:nvSpPr>
          <p:cNvPr id="31" name="Rectangle à coins arrondis 30"/>
          <p:cNvSpPr/>
          <p:nvPr/>
        </p:nvSpPr>
        <p:spPr>
          <a:xfrm>
            <a:off x="1347790" y="1489959"/>
            <a:ext cx="2657475" cy="325437"/>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OUI (proposition d’admission)</a:t>
            </a:r>
          </a:p>
        </p:txBody>
      </p:sp>
      <p:sp>
        <p:nvSpPr>
          <p:cNvPr id="36" name="Rectangle à coins arrondis 35"/>
          <p:cNvSpPr/>
          <p:nvPr/>
        </p:nvSpPr>
        <p:spPr>
          <a:xfrm>
            <a:off x="1357315" y="3205817"/>
            <a:ext cx="2657475" cy="325437"/>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a:solidFill>
                  <a:prstClr val="white"/>
                </a:solidFill>
                <a:latin typeface="Calibri"/>
              </a:rPr>
              <a:t>OUI (proposition d’admission)</a:t>
            </a:r>
          </a:p>
        </p:txBody>
      </p:sp>
    </p:spTree>
    <p:extLst>
      <p:ext uri="{BB962C8B-B14F-4D97-AF65-F5344CB8AC3E}">
        <p14:creationId xmlns:p14="http://schemas.microsoft.com/office/powerpoint/2010/main" val="9337169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7006" y="905367"/>
            <a:ext cx="8369330" cy="740478"/>
          </a:xfrm>
        </p:spPr>
        <p:txBody>
          <a:bodyPr/>
          <a:lstStyle/>
          <a:p>
            <a:r>
              <a:rPr lang="fr-FR" sz="2000" dirty="0"/>
              <a:t>Des alertes dès qu’un candidat reçoit une proposition d’admission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58</a:t>
            </a:fld>
            <a:endParaRPr lang="fr-FR"/>
          </a:p>
        </p:txBody>
      </p:sp>
      <p:sp>
        <p:nvSpPr>
          <p:cNvPr id="7" name="Espace réservé du texte 2"/>
          <p:cNvSpPr txBox="1">
            <a:spLocks/>
          </p:cNvSpPr>
          <p:nvPr/>
        </p:nvSpPr>
        <p:spPr>
          <a:xfrm>
            <a:off x="308040" y="1275606"/>
            <a:ext cx="8116706" cy="1930370"/>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3687" indent="-285750">
              <a:buSzTx/>
            </a:pPr>
            <a:r>
              <a:rPr lang="fr-FR" sz="1600" b="1" dirty="0">
                <a:solidFill>
                  <a:schemeClr val="bg1"/>
                </a:solidFill>
                <a:highlight>
                  <a:srgbClr val="0000FF"/>
                </a:highlight>
              </a:rPr>
              <a:t>par SMS et par mail dans sa messagerie personnelle</a:t>
            </a:r>
            <a:r>
              <a:rPr kumimoji="0" lang="fr-FR" sz="1600" b="1" i="0" u="none" strike="noStrike" kern="1200" cap="none" spc="0" normalizeH="0" baseline="0" noProof="0" dirty="0">
                <a:ln>
                  <a:noFill/>
                </a:ln>
                <a:solidFill>
                  <a:srgbClr val="F28E65"/>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(rappel : une adresse mail valide et régulièrement consultée et un numéro de portable sont demandés au moment de l’inscription  Parcoursup</a:t>
            </a:r>
            <a:r>
              <a:rPr kumimoji="0" lang="fr-FR" sz="1600" b="0" i="0" u="none" strike="noStrike" kern="1200" cap="none" spc="0" normalizeH="0" baseline="0" noProof="0" dirty="0" smtClean="0">
                <a:ln>
                  <a:noFill/>
                </a:ln>
                <a:solidFill>
                  <a:schemeClr val="tx1"/>
                </a:solidFill>
                <a:effectLst/>
                <a:uLnTx/>
                <a:uFillTx/>
                <a:ea typeface="+mn-ea"/>
                <a:cs typeface="+mn-cs"/>
              </a:rPr>
              <a:t>)</a:t>
            </a:r>
          </a:p>
          <a:p>
            <a:pPr marL="293687" indent="-285750">
              <a:buSzTx/>
            </a:pPr>
            <a:endParaRPr kumimoji="0" lang="fr-FR" sz="1000" b="1" i="0" u="none" strike="noStrike" kern="1200" cap="none" spc="0" normalizeH="0" baseline="0" noProof="0" dirty="0">
              <a:ln>
                <a:noFill/>
              </a:ln>
              <a:solidFill>
                <a:schemeClr val="tx1"/>
              </a:solidFill>
              <a:effectLst/>
              <a:uLnTx/>
              <a:uFillTx/>
              <a:ea typeface="+mn-ea"/>
              <a:cs typeface="+mn-cs"/>
            </a:endParaRPr>
          </a:p>
          <a:p>
            <a:pPr marL="293687" indent="-285750">
              <a:buSzTx/>
            </a:pPr>
            <a:r>
              <a:rPr lang="fr-FR" sz="1600" b="1" dirty="0">
                <a:solidFill>
                  <a:schemeClr val="bg1"/>
                </a:solidFill>
                <a:highlight>
                  <a:srgbClr val="0000FF"/>
                </a:highlight>
              </a:rPr>
              <a:t>par notification sur l’application Parcoursup</a:t>
            </a:r>
            <a:r>
              <a:rPr kumimoji="0" lang="fr-FR" sz="1600" b="1" i="0" u="none" strike="noStrike" kern="1200" cap="none" spc="0" normalizeH="0" baseline="0" noProof="0" dirty="0">
                <a:ln>
                  <a:noFill/>
                </a:ln>
                <a:solidFill>
                  <a:schemeClr val="tx2"/>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(application</a:t>
            </a:r>
            <a:r>
              <a:rPr kumimoji="0" lang="fr-FR" sz="1600" b="0" i="0" u="none" strike="noStrike" kern="1200" cap="none" spc="0" normalizeH="0" noProof="0" dirty="0">
                <a:ln>
                  <a:noFill/>
                </a:ln>
                <a:solidFill>
                  <a:schemeClr val="tx1"/>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téléchargeable à partir du </a:t>
            </a:r>
            <a:r>
              <a:rPr kumimoji="0" lang="fr-FR" sz="1600" b="0" i="0" u="none" strike="noStrike" kern="1200" cap="none" spc="0" normalizeH="0" baseline="0" noProof="0" dirty="0" smtClean="0">
                <a:ln>
                  <a:noFill/>
                </a:ln>
                <a:solidFill>
                  <a:schemeClr val="tx1"/>
                </a:solidFill>
                <a:effectLst/>
                <a:uLnTx/>
                <a:uFillTx/>
                <a:ea typeface="+mn-ea"/>
                <a:cs typeface="+mn-cs"/>
              </a:rPr>
              <a:t>2 juin 2025)</a:t>
            </a:r>
          </a:p>
          <a:p>
            <a:pPr marL="293687" indent="-285750">
              <a:buSzTx/>
            </a:pPr>
            <a:endParaRPr kumimoji="0" lang="fr-FR" sz="800" b="0" i="0" u="none" strike="noStrike" kern="1200" cap="none" spc="0" normalizeH="0" baseline="0" noProof="0" dirty="0">
              <a:ln>
                <a:noFill/>
              </a:ln>
              <a:solidFill>
                <a:schemeClr val="tx1"/>
              </a:solidFill>
              <a:effectLst/>
              <a:uLnTx/>
              <a:uFillTx/>
              <a:ea typeface="+mn-ea"/>
              <a:cs typeface="+mn-cs"/>
            </a:endParaRPr>
          </a:p>
          <a:p>
            <a:pPr marL="293687" indent="-285750">
              <a:buSzTx/>
            </a:pPr>
            <a:r>
              <a:rPr lang="fr-FR" sz="1600" b="1" dirty="0">
                <a:solidFill>
                  <a:schemeClr val="bg1"/>
                </a:solidFill>
                <a:highlight>
                  <a:srgbClr val="0000FF"/>
                </a:highlight>
              </a:rPr>
              <a:t>dans la messagerie intégrée au dossier</a:t>
            </a:r>
            <a:r>
              <a:rPr kumimoji="0" lang="fr-FR" sz="1600" b="1" i="0" u="none" strike="noStrike" kern="1200" cap="none" spc="0" normalizeH="0" baseline="0" noProof="0" dirty="0">
                <a:ln>
                  <a:noFill/>
                </a:ln>
                <a:solidFill>
                  <a:schemeClr val="tx2"/>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candidat sur Parcoursup</a:t>
            </a:r>
          </a:p>
          <a:p>
            <a:pPr marL="457200" marR="0" lvl="1" indent="0" algn="l" defTabSz="457200" rtl="0" eaLnBrk="1" fontAlgn="auto" latinLnBrk="0" hangingPunct="1">
              <a:lnSpc>
                <a:spcPct val="100000"/>
              </a:lnSpc>
              <a:spcBef>
                <a:spcPct val="20000"/>
              </a:spcBef>
              <a:spcAft>
                <a:spcPts val="0"/>
              </a:spcAft>
              <a:buClr>
                <a:srgbClr val="FF0000"/>
              </a:buClr>
              <a:buSzTx/>
              <a:buFont typeface="Arial-ItalicMT" charset="0"/>
              <a:buNone/>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p:txBody>
      </p:sp>
      <p:sp>
        <p:nvSpPr>
          <p:cNvPr id="8" name="Espace réservé du numéro de diapositive 3"/>
          <p:cNvSpPr txBox="1">
            <a:spLocks/>
          </p:cNvSpPr>
          <p:nvPr/>
        </p:nvSpPr>
        <p:spPr>
          <a:xfrm>
            <a:off x="8340049" y="6285507"/>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mtClean="0">
                <a:solidFill>
                  <a:prstClr val="white"/>
                </a:solidFill>
                <a:latin typeface="Calibri"/>
              </a:rPr>
              <a:pPr/>
              <a:t>58</a:t>
            </a:fld>
            <a:endParaRPr lang="fr-FR">
              <a:solidFill>
                <a:prstClr val="white"/>
              </a:solidFill>
              <a:latin typeface="Calibri"/>
            </a:endParaRPr>
          </a:p>
        </p:txBody>
      </p:sp>
      <p:sp>
        <p:nvSpPr>
          <p:cNvPr id="10" name="Rectangle à coins arrondis 9"/>
          <p:cNvSpPr/>
          <p:nvPr/>
        </p:nvSpPr>
        <p:spPr>
          <a:xfrm>
            <a:off x="549620" y="3451658"/>
            <a:ext cx="7875125" cy="1226280"/>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lvl="1" defTabSz="457200">
              <a:lnSpc>
                <a:spcPct val="90000"/>
              </a:lnSpc>
              <a:buSzPct val="100000"/>
              <a:defRPr/>
            </a:pPr>
            <a:r>
              <a:rPr lang="fr-FR" sz="1600" b="1" u="sng" dirty="0" smtClean="0">
                <a:solidFill>
                  <a:schemeClr val="bg1"/>
                </a:solidFill>
              </a:rPr>
              <a:t/>
            </a:r>
            <a:br>
              <a:rPr lang="fr-FR" sz="1600" b="1" u="sng" dirty="0" smtClean="0">
                <a:solidFill>
                  <a:schemeClr val="bg1"/>
                </a:solidFill>
              </a:rPr>
            </a:br>
            <a:r>
              <a:rPr lang="fr-FR" sz="1600" b="1" u="sng" dirty="0" smtClean="0">
                <a:solidFill>
                  <a:schemeClr val="bg1"/>
                </a:solidFill>
              </a:rPr>
              <a:t>Info</a:t>
            </a:r>
            <a:r>
              <a:rPr lang="fr-FR" sz="1600" b="1" kern="0" dirty="0" smtClean="0">
                <a:solidFill>
                  <a:schemeClr val="bg1"/>
                </a:solidFill>
              </a:rPr>
              <a:t> </a:t>
            </a:r>
            <a:r>
              <a:rPr lang="fr-FR" sz="1600" kern="0" dirty="0" smtClean="0">
                <a:solidFill>
                  <a:schemeClr val="bg1"/>
                </a:solidFill>
              </a:rPr>
              <a:t>:</a:t>
            </a:r>
            <a:r>
              <a:rPr lang="fr-FR" sz="1100" b="1" dirty="0" smtClean="0"/>
              <a:t>du </a:t>
            </a:r>
            <a:r>
              <a:rPr lang="fr-FR" sz="1100" b="1" dirty="0"/>
              <a:t>13 au 20 juin 2025</a:t>
            </a:r>
            <a:r>
              <a:rPr lang="fr-FR" sz="1100" dirty="0"/>
              <a:t>, pendant les épreuves écrites du baccalauréat général et technologique, les délais de réponse aux propositions d’admission sont suspendus pour permettre aux lycéens généraux et technologiques de se concentrer sur leurs épreuves.</a:t>
            </a:r>
          </a:p>
          <a:p>
            <a:r>
              <a:rPr lang="fr-FR" sz="1100" dirty="0"/>
              <a:t> </a:t>
            </a:r>
          </a:p>
          <a:p>
            <a:r>
              <a:rPr lang="fr-FR" sz="1100" b="1" dirty="0"/>
              <a:t>du 24 au 27 juin 2025</a:t>
            </a:r>
            <a:r>
              <a:rPr lang="fr-FR" sz="1100" dirty="0"/>
              <a:t>, pendant les épreuves écrites du baccalauréat professionnel, les délais de réponse aux propositions d’admission sont suspendus pour permettre aux lycéens professionnels de se concentrer sur leurs épreuves</a:t>
            </a:r>
            <a:r>
              <a:rPr lang="fr-FR" sz="1100" dirty="0" smtClean="0"/>
              <a:t>.</a:t>
            </a:r>
            <a:br>
              <a:rPr lang="fr-FR" sz="1100" dirty="0" smtClean="0"/>
            </a:br>
            <a:endParaRPr lang="fr-FR" sz="1600" kern="0" dirty="0">
              <a:solidFill>
                <a:schemeClr val="bg1"/>
              </a:solidFill>
            </a:endParaRPr>
          </a:p>
        </p:txBody>
      </p:sp>
    </p:spTree>
    <p:extLst>
      <p:ext uri="{BB962C8B-B14F-4D97-AF65-F5344CB8AC3E}">
        <p14:creationId xmlns:p14="http://schemas.microsoft.com/office/powerpoint/2010/main" val="10849049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808561"/>
            <a:ext cx="8784001" cy="447614"/>
          </a:xfrm>
        </p:spPr>
        <p:txBody>
          <a:bodyPr/>
          <a:lstStyle/>
          <a:p>
            <a:r>
              <a:rPr lang="fr-FR" sz="2400" dirty="0"/>
              <a:t>Comment répondre aux propositions d’admission ? </a:t>
            </a:r>
            <a:r>
              <a:rPr lang="fr-FR" sz="2400" dirty="0" smtClean="0"/>
              <a:t>(1/2)</a:t>
            </a:r>
            <a:r>
              <a:rPr lang="fr-FR" sz="2400" dirty="0"/>
              <a:t/>
            </a:r>
            <a:br>
              <a:rPr lang="fr-FR" sz="2400" dirty="0"/>
            </a:br>
            <a:r>
              <a:rPr lang="fr-FR" sz="2400" dirty="0"/>
              <a:t/>
            </a:r>
            <a:br>
              <a:rPr lang="fr-FR" sz="2400" dirty="0"/>
            </a:br>
            <a:endParaRPr lang="fr-FR" sz="2400" dirty="0"/>
          </a:p>
        </p:txBody>
      </p:sp>
      <p:sp>
        <p:nvSpPr>
          <p:cNvPr id="3" name="Espace réservé du contenu 2"/>
          <p:cNvSpPr>
            <a:spLocks noGrp="1"/>
          </p:cNvSpPr>
          <p:nvPr>
            <p:ph sz="quarter" idx="4294967295"/>
          </p:nvPr>
        </p:nvSpPr>
        <p:spPr>
          <a:xfrm>
            <a:off x="342336" y="1248554"/>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600" b="1" dirty="0">
                <a:solidFill>
                  <a:srgbClr val="3D566E"/>
                </a:solidFill>
              </a:rPr>
              <a:t> </a:t>
            </a:r>
            <a:r>
              <a:rPr lang="fr-FR" sz="1600" b="1" dirty="0">
                <a:solidFill>
                  <a:schemeClr val="bg1"/>
                </a:solidFill>
                <a:highlight>
                  <a:srgbClr val="0000FF"/>
                </a:highlight>
              </a:rPr>
              <a:t>Le lycéen reçoit une seule proposition d’admission et il a des vœux en attente :</a:t>
            </a:r>
          </a:p>
          <a:p>
            <a:pPr marL="627063" lvl="1" indent="-169863" defTabSz="457200">
              <a:spcBef>
                <a:spcPct val="20000"/>
              </a:spcBef>
              <a:spcAft>
                <a:spcPts val="0"/>
              </a:spcAft>
              <a:buClr>
                <a:srgbClr val="FF0000"/>
              </a:buClr>
            </a:pPr>
            <a:r>
              <a:rPr lang="fr-FR" sz="1500" dirty="0"/>
              <a:t>Il</a:t>
            </a:r>
            <a:r>
              <a:rPr lang="fr-FR" sz="1500" dirty="0">
                <a:solidFill>
                  <a:srgbClr val="3D566E"/>
                </a:solidFill>
              </a:rPr>
              <a:t> </a:t>
            </a:r>
            <a:r>
              <a:rPr lang="fr-FR" sz="1500" dirty="0"/>
              <a:t>accepte la proposition </a:t>
            </a:r>
            <a:r>
              <a:rPr lang="fr-FR" sz="1500" dirty="0">
                <a:solidFill>
                  <a:schemeClr val="tx1"/>
                </a:solidFill>
              </a:rPr>
              <a:t>(ou y renonce). Il peut ensuite indiquer </a:t>
            </a:r>
            <a:r>
              <a:rPr lang="fr-FR" sz="1500" dirty="0" smtClean="0">
                <a:solidFill>
                  <a:schemeClr val="tx1"/>
                </a:solidFill>
              </a:rPr>
              <a:t>le(s) vœu(x) </a:t>
            </a:r>
            <a:r>
              <a:rPr lang="fr-FR" sz="1500" dirty="0">
                <a:solidFill>
                  <a:schemeClr val="tx1"/>
                </a:solidFill>
              </a:rPr>
              <a:t>en attente qu’il souhaite </a:t>
            </a:r>
            <a:r>
              <a:rPr lang="fr-FR" sz="1500" dirty="0" smtClean="0">
                <a:solidFill>
                  <a:schemeClr val="tx1"/>
                </a:solidFill>
              </a:rPr>
              <a:t>conserver (cette possibilité existe jusqu’au moment de l’archivage des vœux en attente)</a:t>
            </a:r>
            <a:endParaRPr lang="fr-FR" sz="1500" dirty="0">
              <a:solidFill>
                <a:schemeClr val="tx1"/>
              </a:solidFill>
            </a:endParaRPr>
          </a:p>
          <a:p>
            <a:pPr marL="627063" lvl="1" indent="-169863" defTabSz="457200">
              <a:spcBef>
                <a:spcPct val="20000"/>
              </a:spcBef>
              <a:spcAft>
                <a:spcPts val="0"/>
              </a:spcAft>
              <a:buClr>
                <a:srgbClr val="FF0000"/>
              </a:buClr>
            </a:pPr>
            <a:r>
              <a:rPr lang="fr-FR" sz="1500" dirty="0">
                <a:solidFill>
                  <a:schemeClr val="tx1"/>
                </a:solidFill>
              </a:rPr>
              <a:t>S’il accepte définitivement la proposition, cela signifie qu’il renonce à tous ses autres vœux.  Il consulte alors les</a:t>
            </a:r>
            <a:r>
              <a:rPr lang="fr-FR" sz="1500" dirty="0">
                <a:solidFill>
                  <a:srgbClr val="0C5076"/>
                </a:solidFill>
              </a:rPr>
              <a:t> </a:t>
            </a:r>
            <a:r>
              <a:rPr lang="fr-FR" sz="1500" dirty="0"/>
              <a:t>modalités d’inscription administrative </a:t>
            </a:r>
            <a:r>
              <a:rPr lang="fr-FR" sz="1500" dirty="0">
                <a:solidFill>
                  <a:schemeClr val="tx1"/>
                </a:solidFill>
              </a:rPr>
              <a:t>de la formation acceptée</a:t>
            </a:r>
          </a:p>
          <a:p>
            <a:pPr marL="627063" lvl="1" indent="-169863" defTabSz="457200">
              <a:spcBef>
                <a:spcPct val="20000"/>
              </a:spcBef>
              <a:spcAft>
                <a:spcPts val="0"/>
              </a:spcAft>
              <a:buClr>
                <a:srgbClr val="FF0000"/>
              </a:buClr>
              <a:buFont typeface="Arial-ItalicMT" charset="0"/>
              <a:buChar char="&gt;"/>
            </a:pPr>
            <a:endParaRPr lang="fr-FR" sz="500" dirty="0">
              <a:solidFill>
                <a:srgbClr val="3D566E"/>
              </a:solidFill>
            </a:endParaRPr>
          </a:p>
          <a:p>
            <a:pPr marL="177800" indent="-177800" defTabSz="457200">
              <a:spcBef>
                <a:spcPct val="20000"/>
              </a:spcBef>
              <a:spcAft>
                <a:spcPts val="0"/>
              </a:spcAft>
              <a:buClr>
                <a:srgbClr val="FF0000"/>
              </a:buClr>
              <a:buSzPct val="100000"/>
              <a:buFont typeface="Lucida Grande"/>
              <a:buChar char="&gt;"/>
            </a:pPr>
            <a:r>
              <a:rPr lang="fr-FR" sz="1600" b="1" dirty="0"/>
              <a:t> </a:t>
            </a:r>
            <a:r>
              <a:rPr lang="fr-FR" sz="1600" b="1" dirty="0">
                <a:solidFill>
                  <a:schemeClr val="bg1"/>
                </a:solidFill>
                <a:highlight>
                  <a:srgbClr val="0000FF"/>
                </a:highlight>
              </a:rPr>
              <a:t>Le lycéen reçoit plusieurs propositions d’admission et il a des vœux en attente :</a:t>
            </a:r>
          </a:p>
          <a:p>
            <a:pPr marL="627063" lvl="1" indent="-169863" defTabSz="457200">
              <a:spcBef>
                <a:spcPct val="20000"/>
              </a:spcBef>
              <a:spcAft>
                <a:spcPts val="0"/>
              </a:spcAft>
              <a:buClr>
                <a:srgbClr val="FF0000"/>
              </a:buClr>
            </a:pPr>
            <a:r>
              <a:rPr lang="fr-FR" sz="1500" dirty="0"/>
              <a:t>Il ne peut accepter </a:t>
            </a:r>
            <a:r>
              <a:rPr lang="fr-FR" sz="1500" b="1" dirty="0"/>
              <a:t>qu’une seule proposition à la fois</a:t>
            </a:r>
            <a:r>
              <a:rPr lang="fr-FR" sz="1500" dirty="0">
                <a:solidFill>
                  <a:srgbClr val="3D566E"/>
                </a:solidFill>
              </a:rPr>
              <a:t>. </a:t>
            </a:r>
            <a:r>
              <a:rPr lang="fr-FR" sz="1500" dirty="0">
                <a:solidFill>
                  <a:schemeClr val="tx1"/>
                </a:solidFill>
              </a:rPr>
              <a:t>En faisant un choix entre plusieurs propositions, il libère des places pour d’autres candidats en attente </a:t>
            </a:r>
          </a:p>
          <a:p>
            <a:pPr marL="627063" lvl="1" indent="-169863" defTabSz="457200">
              <a:spcBef>
                <a:spcPct val="20000"/>
              </a:spcBef>
              <a:spcAft>
                <a:spcPts val="0"/>
              </a:spcAft>
              <a:buClr>
                <a:srgbClr val="FF0000"/>
              </a:buClr>
            </a:pPr>
            <a:r>
              <a:rPr lang="fr-FR" sz="1500" dirty="0">
                <a:solidFill>
                  <a:schemeClr val="tx1"/>
                </a:solidFill>
              </a:rPr>
              <a:t>Il peut indiquer </a:t>
            </a:r>
            <a:r>
              <a:rPr lang="fr-FR" sz="1500" dirty="0" smtClean="0">
                <a:solidFill>
                  <a:schemeClr val="tx1"/>
                </a:solidFill>
              </a:rPr>
              <a:t>le(s) vœu(x) </a:t>
            </a:r>
            <a:r>
              <a:rPr lang="fr-FR" sz="1500" dirty="0">
                <a:solidFill>
                  <a:schemeClr val="tx1"/>
                </a:solidFill>
              </a:rPr>
              <a:t>en attente qu’il souhaite conserver</a:t>
            </a:r>
          </a:p>
          <a:p>
            <a:pPr marL="627063" lvl="1" indent="-169863" defTabSz="457200">
              <a:spcBef>
                <a:spcPct val="20000"/>
              </a:spcBef>
              <a:spcAft>
                <a:spcPts val="0"/>
              </a:spcAft>
              <a:buClr>
                <a:srgbClr val="FF0000"/>
              </a:buClr>
            </a:pPr>
            <a:r>
              <a:rPr lang="fr-FR" sz="1500" dirty="0">
                <a:solidFill>
                  <a:schemeClr val="tx1"/>
                </a:solidFill>
              </a:rPr>
              <a:t>S’il accepte définitivement une proposition, cela signifie qu’il renonce aux autres vœux. Il consulte alors les</a:t>
            </a:r>
            <a:r>
              <a:rPr lang="fr-FR" sz="1500" dirty="0">
                <a:solidFill>
                  <a:srgbClr val="0C5076"/>
                </a:solidFill>
              </a:rPr>
              <a:t> </a:t>
            </a:r>
            <a:r>
              <a:rPr lang="fr-FR" sz="1500" dirty="0"/>
              <a:t>modalités d’inscription administrative </a:t>
            </a:r>
            <a:r>
              <a:rPr lang="fr-FR" sz="1500" dirty="0">
                <a:solidFill>
                  <a:schemeClr val="tx1"/>
                </a:solidFill>
              </a:rPr>
              <a:t>de la formation acceptée</a:t>
            </a:r>
          </a:p>
          <a:p>
            <a:pPr marL="177800" lvl="0" indent="-177800" defTabSz="457200">
              <a:spcAft>
                <a:spcPts val="0"/>
              </a:spcAft>
              <a:buClr>
                <a:srgbClr val="FF0000"/>
              </a:buClr>
              <a:buSzPct val="100000"/>
              <a:buFont typeface="Lucida Grande"/>
              <a:buChar char="&gt;"/>
            </a:pPr>
            <a:endParaRPr lang="fr-FR" sz="14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59</a:t>
            </a:fld>
            <a:endParaRPr lang="fr-FR"/>
          </a:p>
        </p:txBody>
      </p:sp>
    </p:spTree>
    <p:extLst>
      <p:ext uri="{BB962C8B-B14F-4D97-AF65-F5344CB8AC3E}">
        <p14:creationId xmlns:p14="http://schemas.microsoft.com/office/powerpoint/2010/main" val="1380543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744416"/>
          </a:xfrm>
        </p:spPr>
        <p:txBody>
          <a:bodyPr>
            <a:normAutofit/>
          </a:bodyPr>
          <a:lstStyle/>
          <a:p>
            <a:pPr algn="just" defTabSz="457200">
              <a:spcBef>
                <a:spcPct val="20000"/>
              </a:spcBef>
              <a:spcAft>
                <a:spcPts val="0"/>
              </a:spcAft>
              <a:buClr>
                <a:srgbClr val="FF0000"/>
              </a:buClr>
              <a:buSzPct val="100000"/>
            </a:pPr>
            <a:endParaRPr lang="fr-FR" sz="1500" dirty="0">
              <a:solidFill>
                <a:schemeClr val="accent1"/>
              </a:solidFill>
              <a:cs typeface="Aria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600" b="1" dirty="0">
                <a:solidFill>
                  <a:schemeClr val="bg1"/>
                </a:solidFill>
                <a:highlight>
                  <a:srgbClr val="0000FF"/>
                </a:highlight>
              </a:rPr>
              <a:t>Parcoursup vous permet de choisir librement les formations qui vous intéressent</a:t>
            </a:r>
          </a:p>
          <a:p>
            <a:pPr marL="179388" algn="just" defTabSz="457200">
              <a:spcBef>
                <a:spcPts val="1200"/>
              </a:spcBef>
              <a:spcAft>
                <a:spcPts val="0"/>
              </a:spcAft>
              <a:buClr>
                <a:srgbClr val="FF0000"/>
              </a:buClr>
              <a:buSzPct val="100000"/>
            </a:pPr>
            <a:r>
              <a:rPr lang="fr-FR" sz="1300" dirty="0">
                <a:solidFill>
                  <a:schemeClr val="accent1"/>
                </a:solidFill>
              </a:rPr>
              <a:t>Vous formulez </a:t>
            </a:r>
            <a:r>
              <a:rPr lang="fr-FR" sz="1300" dirty="0" smtClean="0">
                <a:solidFill>
                  <a:schemeClr val="accent1"/>
                </a:solidFill>
              </a:rPr>
              <a:t>librement vos </a:t>
            </a:r>
            <a:r>
              <a:rPr lang="fr-FR" sz="1300" dirty="0">
                <a:solidFill>
                  <a:schemeClr val="accent1"/>
                </a:solidFill>
              </a:rPr>
              <a:t>vœux </a:t>
            </a:r>
            <a:r>
              <a:rPr lang="fr-FR" sz="1300" b="1" dirty="0">
                <a:solidFill>
                  <a:schemeClr val="accent1"/>
                </a:solidFill>
              </a:rPr>
              <a:t>sans les </a:t>
            </a:r>
            <a:r>
              <a:rPr lang="fr-FR" sz="1300" b="1" dirty="0" smtClean="0">
                <a:solidFill>
                  <a:schemeClr val="accent1"/>
                </a:solidFill>
              </a:rPr>
              <a:t>classer</a:t>
            </a:r>
            <a:r>
              <a:rPr lang="fr-FR" sz="1300" dirty="0" smtClean="0">
                <a:solidFill>
                  <a:schemeClr val="accent1"/>
                </a:solidFill>
              </a:rPr>
              <a:t> </a:t>
            </a:r>
            <a:endParaRPr lang="fr-FR" sz="1300" dirty="0">
              <a:solidFill>
                <a:schemeClr val="accent1"/>
              </a:solidFill>
            </a:endParaRPr>
          </a:p>
          <a:p>
            <a:pPr marL="179388" algn="just" defTabSz="457200">
              <a:spcBef>
                <a:spcPct val="20000"/>
              </a:spcBef>
              <a:spcAft>
                <a:spcPts val="0"/>
              </a:spcAft>
              <a:buClr>
                <a:srgbClr val="FF0000"/>
              </a:buClr>
              <a:buSzPct val="100000"/>
            </a:pPr>
            <a:r>
              <a:rPr lang="fr-FR" sz="1300" dirty="0">
                <a:solidFill>
                  <a:schemeClr val="accent1"/>
                </a:solidFill>
              </a:rPr>
              <a:t>Vous choisissez votre formation en fonction des propositions d’admission que vous recevez, à partir du 2 juin 2025. </a:t>
            </a:r>
            <a:r>
              <a:rPr lang="fr-FR" sz="1300" b="1" dirty="0">
                <a:solidFill>
                  <a:schemeClr val="accent1"/>
                </a:solidFill>
              </a:rPr>
              <a:t>Vous avez le dernier </a:t>
            </a:r>
            <a:r>
              <a:rPr lang="fr-FR" sz="1300" b="1" dirty="0" smtClean="0">
                <a:solidFill>
                  <a:schemeClr val="accent1"/>
                </a:solidFill>
              </a:rPr>
              <a:t>mot</a:t>
            </a:r>
            <a:endParaRPr lang="fr-FR" sz="1300" dirty="0">
              <a:solidFill>
                <a:schemeClr val="accent1"/>
              </a:solidFill>
            </a:endParaRPr>
          </a:p>
          <a:p>
            <a:pPr marL="179388" algn="just" defTabSz="457200">
              <a:spcBef>
                <a:spcPct val="20000"/>
              </a:spcBef>
              <a:spcAft>
                <a:spcPts val="0"/>
              </a:spcAft>
              <a:buClr>
                <a:srgbClr val="FF0000"/>
              </a:buClr>
              <a:buSzPct val="100000"/>
            </a:pPr>
            <a:r>
              <a:rPr lang="fr-FR" sz="1300" dirty="0">
                <a:solidFill>
                  <a:schemeClr val="accent1"/>
                </a:solidFill>
              </a:rPr>
              <a:t>Parcoursup vous aide à anticiper, à comparer les formations entre elles, à participer aux </a:t>
            </a:r>
            <a:r>
              <a:rPr lang="fr-FR" sz="1300" dirty="0" smtClean="0">
                <a:solidFill>
                  <a:schemeClr val="accent1"/>
                </a:solidFill>
              </a:rPr>
              <a:t>journées </a:t>
            </a:r>
            <a:r>
              <a:rPr lang="fr-FR" sz="1300" dirty="0">
                <a:solidFill>
                  <a:schemeClr val="accent1"/>
                </a:solidFill>
              </a:rPr>
              <a:t>portes </a:t>
            </a:r>
            <a:r>
              <a:rPr lang="fr-FR" sz="1300" dirty="0" smtClean="0">
                <a:solidFill>
                  <a:schemeClr val="accent1"/>
                </a:solidFill>
              </a:rPr>
              <a:t>ouvertes (JPO)</a:t>
            </a:r>
            <a:endParaRPr lang="fr-FR" sz="1300" dirty="0">
              <a:solidFill>
                <a:schemeClr val="accent1"/>
              </a:solidFil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endParaRPr lang="fr-FR" sz="1500" b="1" dirty="0">
              <a:solidFill>
                <a:schemeClr val="bg1"/>
              </a:solidFill>
              <a:highlight>
                <a:srgbClr val="0000FF"/>
              </a:highlight>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smtClean="0">
                <a:solidFill>
                  <a:schemeClr val="bg1"/>
                </a:solidFill>
                <a:highlight>
                  <a:srgbClr val="0000FF"/>
                </a:highlight>
              </a:rPr>
              <a:t>Parcoursup agit pour l’égalité d’accès et de réussite des étudiants </a:t>
            </a:r>
            <a:endParaRPr lang="fr-FR" sz="1500" b="1" dirty="0">
              <a:solidFill>
                <a:schemeClr val="bg1"/>
              </a:solidFill>
              <a:highlight>
                <a:srgbClr val="0000FF"/>
              </a:highlight>
            </a:endParaRPr>
          </a:p>
          <a:p>
            <a:pPr marL="179388" algn="just" defTabSz="457200">
              <a:spcBef>
                <a:spcPts val="600"/>
              </a:spcBef>
              <a:spcAft>
                <a:spcPts val="300"/>
              </a:spcAft>
              <a:buClr>
                <a:srgbClr val="FF0000"/>
              </a:buClr>
              <a:buSzPct val="100000"/>
            </a:pPr>
            <a:r>
              <a:rPr lang="fr-FR" sz="1300" dirty="0">
                <a:solidFill>
                  <a:schemeClr val="accent1"/>
                </a:solidFill>
              </a:rPr>
              <a:t>Parcoursup met en œuvre des actions ciblées pour l’accès au supérieur des lycéens boursiers, professionnels ou </a:t>
            </a:r>
            <a:r>
              <a:rPr lang="fr-FR" sz="1300" dirty="0" smtClean="0">
                <a:solidFill>
                  <a:schemeClr val="accent1"/>
                </a:solidFill>
              </a:rPr>
              <a:t>technologiques, ou encore des lycéens participant à des cordées de la réussite</a:t>
            </a:r>
            <a:endParaRPr lang="fr-FR" sz="1300" dirty="0">
              <a:solidFill>
                <a:schemeClr val="accent1"/>
              </a:solidFill>
            </a:endParaRPr>
          </a:p>
          <a:p>
            <a:pPr marL="179388" algn="just" defTabSz="457200">
              <a:spcBef>
                <a:spcPct val="20000"/>
              </a:spcBef>
              <a:spcAft>
                <a:spcPts val="300"/>
              </a:spcAft>
              <a:buClr>
                <a:srgbClr val="FF0000"/>
              </a:buClr>
              <a:buSzPct val="100000"/>
            </a:pPr>
            <a:r>
              <a:rPr lang="fr-FR" sz="1300" dirty="0" smtClean="0">
                <a:solidFill>
                  <a:schemeClr val="accent1"/>
                </a:solidFill>
              </a:rPr>
              <a:t>Parcoursup </a:t>
            </a:r>
            <a:r>
              <a:rPr lang="fr-FR" sz="1300" dirty="0">
                <a:solidFill>
                  <a:schemeClr val="accent1"/>
                </a:solidFill>
              </a:rPr>
              <a:t>prend en compte les situations </a:t>
            </a:r>
            <a:r>
              <a:rPr lang="fr-FR" sz="1300" dirty="0" smtClean="0">
                <a:solidFill>
                  <a:schemeClr val="accent1"/>
                </a:solidFill>
              </a:rPr>
              <a:t>particulières tels les candidats en situation de handicap ou candidats sportifs de haut niveau ou artistes confirmés</a:t>
            </a:r>
          </a:p>
          <a:p>
            <a:pPr marL="179388" algn="just" defTabSz="457200">
              <a:spcBef>
                <a:spcPct val="20000"/>
              </a:spcBef>
              <a:spcAft>
                <a:spcPts val="0"/>
              </a:spcAft>
              <a:buClr>
                <a:srgbClr val="FF0000"/>
              </a:buClr>
              <a:buSzPct val="100000"/>
            </a:pPr>
            <a:r>
              <a:rPr lang="fr-FR" sz="1300" dirty="0">
                <a:solidFill>
                  <a:schemeClr val="accent1"/>
                </a:solidFill>
              </a:rPr>
              <a:t>Parcoursup promeut le développement des parcours personnalisés (Oui-Si) à l’université pour favoriser la réussite des </a:t>
            </a:r>
            <a:r>
              <a:rPr lang="fr-FR" sz="1300" dirty="0" smtClean="0">
                <a:solidFill>
                  <a:schemeClr val="accent1"/>
                </a:solidFill>
              </a:rPr>
              <a:t>étudiants</a:t>
            </a:r>
          </a:p>
          <a:p>
            <a:pPr marL="179388" algn="just" defTabSz="457200">
              <a:spcBef>
                <a:spcPct val="20000"/>
              </a:spcBef>
              <a:spcAft>
                <a:spcPts val="0"/>
              </a:spcAft>
              <a:buClr>
                <a:srgbClr val="FF0000"/>
              </a:buClr>
              <a:buSzPct val="100000"/>
            </a:pPr>
            <a:endParaRPr lang="fr-FR" sz="1400" dirty="0" smtClean="0">
              <a:solidFill>
                <a:schemeClr val="accent1"/>
              </a:solidFill>
            </a:endParaRPr>
          </a:p>
          <a:p>
            <a:pPr marL="179388" algn="just" defTabSz="457200">
              <a:spcBef>
                <a:spcPct val="20000"/>
              </a:spcBef>
              <a:spcAft>
                <a:spcPts val="0"/>
              </a:spcAft>
              <a:buClr>
                <a:srgbClr val="FF0000"/>
              </a:buClr>
              <a:buSzPct val="100000"/>
            </a:pPr>
            <a:endParaRPr lang="fr-FR" sz="1100" dirty="0">
              <a:solidFill>
                <a:schemeClr val="accent1"/>
              </a:solidFill>
            </a:endParaRPr>
          </a:p>
          <a:p>
            <a:pPr marL="179388" algn="just" defTabSz="457200">
              <a:spcBef>
                <a:spcPct val="20000"/>
              </a:spcBef>
              <a:spcAft>
                <a:spcPts val="0"/>
              </a:spcAft>
              <a:buClr>
                <a:srgbClr val="FF0000"/>
              </a:buClr>
              <a:buSzPct val="100000"/>
            </a:pPr>
            <a:endParaRPr lang="fr-FR" sz="1700" dirty="0">
              <a:solidFill>
                <a:schemeClr val="accent1"/>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6</a:t>
            </a:fld>
            <a:endParaRPr lang="fr-FR" dirty="0"/>
          </a:p>
        </p:txBody>
      </p:sp>
      <p:sp>
        <p:nvSpPr>
          <p:cNvPr id="5" name="Rectangle à coins arrondis 4"/>
          <p:cNvSpPr/>
          <p:nvPr/>
        </p:nvSpPr>
        <p:spPr>
          <a:xfrm>
            <a:off x="4932040" y="195486"/>
            <a:ext cx="3739653" cy="344514"/>
          </a:xfrm>
          <a:prstGeom prst="roundRect">
            <a:avLst/>
          </a:prstGeom>
          <a:solidFill>
            <a:srgbClr val="FF9575">
              <a:alpha val="69804"/>
            </a:srgb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kern="0" dirty="0">
                <a:solidFill>
                  <a:srgbClr val="000091"/>
                </a:solidFill>
                <a:latin typeface="Arial"/>
              </a:rPr>
              <a:t>Des engagements au service des usagers </a:t>
            </a:r>
          </a:p>
        </p:txBody>
      </p:sp>
    </p:spTree>
    <p:extLst>
      <p:ext uri="{BB962C8B-B14F-4D97-AF65-F5344CB8AC3E}">
        <p14:creationId xmlns:p14="http://schemas.microsoft.com/office/powerpoint/2010/main" val="21442930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dirty="0"/>
              <a:t>Comment répondre aux propositions d’admission ? </a:t>
            </a:r>
            <a:r>
              <a:rPr lang="fr-FR" sz="2400" dirty="0" smtClean="0"/>
              <a:t>(</a:t>
            </a:r>
            <a:r>
              <a:rPr lang="fr-FR" sz="2400" dirty="0"/>
              <a:t>2</a:t>
            </a:r>
            <a:r>
              <a:rPr lang="fr-FR" sz="2400" dirty="0" smtClean="0"/>
              <a:t>/2)</a:t>
            </a:r>
            <a:r>
              <a:rPr lang="fr-FR" sz="2400" dirty="0"/>
              <a:t/>
            </a:r>
            <a:br>
              <a:rPr lang="fr-FR" sz="2400" dirty="0"/>
            </a:br>
            <a:r>
              <a:rPr lang="fr-FR" sz="2400" dirty="0"/>
              <a:t/>
            </a:r>
            <a:br>
              <a:rPr lang="fr-FR" sz="2400" dirty="0"/>
            </a:br>
            <a:endParaRPr lang="fr-FR" sz="2400" dirty="0"/>
          </a:p>
        </p:txBody>
      </p:sp>
      <p:sp>
        <p:nvSpPr>
          <p:cNvPr id="3" name="Espace réservé du contenu 2"/>
          <p:cNvSpPr>
            <a:spLocks noGrp="1"/>
          </p:cNvSpPr>
          <p:nvPr>
            <p:ph sz="quarter" idx="4294967295"/>
          </p:nvPr>
        </p:nvSpPr>
        <p:spPr>
          <a:xfrm>
            <a:off x="342336" y="1400572"/>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600" b="1" dirty="0">
                <a:solidFill>
                  <a:schemeClr val="bg1"/>
                </a:solidFill>
                <a:highlight>
                  <a:srgbClr val="0000FF"/>
                </a:highlight>
              </a:rPr>
              <a:t>Le lycéen ne reçoit que des réponses « en attente »</a:t>
            </a:r>
          </a:p>
          <a:p>
            <a:pPr marL="742950" lvl="1" indent="-285750" defTabSz="457200">
              <a:spcBef>
                <a:spcPct val="20000"/>
              </a:spcBef>
              <a:spcAft>
                <a:spcPts val="0"/>
              </a:spcAft>
              <a:buClr>
                <a:srgbClr val="FF0000"/>
              </a:buClr>
            </a:pPr>
            <a:r>
              <a:rPr lang="fr-FR" sz="1400" dirty="0" smtClean="0"/>
              <a:t>des</a:t>
            </a:r>
            <a:r>
              <a:rPr lang="fr-FR" sz="1400" dirty="0" smtClean="0">
                <a:solidFill>
                  <a:srgbClr val="0C5076"/>
                </a:solidFill>
              </a:rPr>
              <a:t> </a:t>
            </a:r>
            <a:r>
              <a:rPr lang="fr-FR" sz="1400" dirty="0"/>
              <a:t>indicateurs</a:t>
            </a:r>
            <a:r>
              <a:rPr lang="fr-FR" sz="1400" dirty="0">
                <a:solidFill>
                  <a:srgbClr val="0C5076"/>
                </a:solidFill>
              </a:rPr>
              <a:t> </a:t>
            </a:r>
            <a:r>
              <a:rPr lang="fr-FR" sz="1400" dirty="0">
                <a:solidFill>
                  <a:schemeClr val="tx1"/>
                </a:solidFill>
              </a:rPr>
              <a:t>s’affichent dans son dossier pour chaque vœu en attente et l’aident à </a:t>
            </a:r>
            <a:r>
              <a:rPr lang="fr-FR" sz="1400" dirty="0"/>
              <a:t>suivre sa situation </a:t>
            </a:r>
            <a:r>
              <a:rPr lang="fr-FR" sz="1400" dirty="0">
                <a:solidFill>
                  <a:schemeClr val="tx1"/>
                </a:solidFill>
              </a:rPr>
              <a:t>qui évolue </a:t>
            </a:r>
            <a:r>
              <a:rPr lang="fr-FR" sz="1400" dirty="0" smtClean="0">
                <a:solidFill>
                  <a:schemeClr val="tx1"/>
                </a:solidFill>
              </a:rPr>
              <a:t>en </a:t>
            </a:r>
            <a:r>
              <a:rPr lang="fr-FR" sz="1400" dirty="0">
                <a:solidFill>
                  <a:schemeClr val="tx1"/>
                </a:solidFill>
              </a:rPr>
              <a:t>fonction des places libérées par d’autres </a:t>
            </a:r>
            <a:r>
              <a:rPr lang="fr-FR" sz="1400" dirty="0" smtClean="0">
                <a:solidFill>
                  <a:schemeClr val="tx1"/>
                </a:solidFill>
              </a:rPr>
              <a:t>candidats</a:t>
            </a:r>
            <a:r>
              <a:rPr lang="fr-FR" sz="1400" dirty="0">
                <a:solidFill>
                  <a:schemeClr val="tx1"/>
                </a:solidFill>
              </a:rPr>
              <a:t>  </a:t>
            </a:r>
            <a:r>
              <a:rPr lang="fr-FR" sz="1400" dirty="0" smtClean="0">
                <a:solidFill>
                  <a:schemeClr val="tx1"/>
                </a:solidFill>
              </a:rPr>
              <a:t>  </a:t>
            </a:r>
            <a:r>
              <a:rPr lang="fr-FR" sz="400" dirty="0" smtClean="0">
                <a:solidFill>
                  <a:schemeClr val="tx1"/>
                </a:solidFill>
              </a:rPr>
              <a:t/>
            </a:r>
            <a:br>
              <a:rPr lang="fr-FR" sz="400" dirty="0" smtClean="0">
                <a:solidFill>
                  <a:schemeClr val="tx1"/>
                </a:solidFill>
              </a:rPr>
            </a:br>
            <a:r>
              <a:rPr lang="fr-FR" sz="400" dirty="0" smtClean="0">
                <a:solidFill>
                  <a:schemeClr val="tx1"/>
                </a:solidFill>
              </a:rPr>
              <a:t/>
            </a:r>
            <a:br>
              <a:rPr lang="fr-FR" sz="400" dirty="0" smtClean="0">
                <a:solidFill>
                  <a:schemeClr val="tx1"/>
                </a:solidFill>
              </a:rPr>
            </a:br>
            <a:r>
              <a:rPr lang="fr-FR" sz="400" dirty="0" smtClean="0">
                <a:solidFill>
                  <a:schemeClr val="tx1"/>
                </a:solidFill>
              </a:rPr>
              <a:t/>
            </a:r>
            <a:br>
              <a:rPr lang="fr-FR" sz="400" dirty="0" smtClean="0">
                <a:solidFill>
                  <a:schemeClr val="tx1"/>
                </a:solidFill>
              </a:rPr>
            </a:br>
            <a:endParaRPr lang="fr-FR" sz="400" dirty="0" smtClean="0">
              <a:solidFill>
                <a:schemeClr val="tx1"/>
              </a:solidFill>
            </a:endParaRPr>
          </a:p>
          <a:p>
            <a:pPr marL="742950" lvl="1" indent="-285750" defTabSz="457200">
              <a:spcBef>
                <a:spcPct val="20000"/>
              </a:spcBef>
              <a:spcAft>
                <a:spcPts val="0"/>
              </a:spcAft>
              <a:buClr>
                <a:srgbClr val="FF0000"/>
              </a:buClr>
            </a:pPr>
            <a:endParaRPr lang="fr-FR" sz="1600" dirty="0">
              <a:solidFill>
                <a:srgbClr val="3D566E"/>
              </a:solidFill>
              <a:cs typeface="Arial"/>
            </a:endParaRPr>
          </a:p>
          <a:p>
            <a:pPr marL="177800" indent="-177800" defTabSz="457200">
              <a:spcBef>
                <a:spcPct val="20000"/>
              </a:spcBef>
              <a:spcAft>
                <a:spcPts val="0"/>
              </a:spcAft>
              <a:buClr>
                <a:srgbClr val="FF0000"/>
              </a:buClr>
              <a:buSzPct val="100000"/>
              <a:buFont typeface="Lucida Grande"/>
              <a:buChar char="&gt;"/>
            </a:pPr>
            <a:r>
              <a:rPr lang="fr-FR" sz="1600" b="1" dirty="0">
                <a:solidFill>
                  <a:schemeClr val="bg1"/>
                </a:solidFill>
                <a:highlight>
                  <a:srgbClr val="0000FF"/>
                </a:highlight>
              </a:rPr>
              <a:t>Le lycéen ne reçoit que des réponses négatives (dans le cas où il n’a formulé que des vœux pour des formations sélectives)</a:t>
            </a:r>
          </a:p>
          <a:p>
            <a:pPr marL="742950" lvl="1" indent="-285750" defTabSz="457200">
              <a:spcBef>
                <a:spcPct val="20000"/>
              </a:spcBef>
              <a:spcAft>
                <a:spcPts val="0"/>
              </a:spcAft>
              <a:buClr>
                <a:srgbClr val="FF0000"/>
              </a:buClr>
            </a:pPr>
            <a:r>
              <a:rPr lang="fr-FR" sz="1400" dirty="0" smtClean="0">
                <a:solidFill>
                  <a:schemeClr val="tx1"/>
                </a:solidFill>
              </a:rPr>
              <a:t>dès </a:t>
            </a:r>
            <a:r>
              <a:rPr lang="fr-FR" sz="1400" dirty="0">
                <a:solidFill>
                  <a:schemeClr val="tx1"/>
                </a:solidFill>
              </a:rPr>
              <a:t>le </a:t>
            </a:r>
            <a:r>
              <a:rPr lang="fr-FR" sz="1400" dirty="0" smtClean="0">
                <a:solidFill>
                  <a:schemeClr val="tx1"/>
                </a:solidFill>
              </a:rPr>
              <a:t>3 juin 2025, </a:t>
            </a:r>
            <a:r>
              <a:rPr lang="fr-FR" sz="1400" dirty="0">
                <a:solidFill>
                  <a:schemeClr val="tx1"/>
                </a:solidFill>
              </a:rPr>
              <a:t>il peut demander un conseil ou un accompagnement individuel ou collectif dans son lycée ou dans un CIO pour envisager d’autres choix de formation et préparer la phase complémentaire à partir du </a:t>
            </a:r>
            <a:r>
              <a:rPr lang="fr-FR" sz="1400" dirty="0" smtClean="0">
                <a:solidFill>
                  <a:schemeClr val="tx1"/>
                </a:solidFill>
              </a:rPr>
              <a:t>11 </a:t>
            </a:r>
            <a:r>
              <a:rPr lang="fr-FR" sz="1400" dirty="0">
                <a:solidFill>
                  <a:schemeClr val="tx1"/>
                </a:solidFill>
              </a:rPr>
              <a:t>juin </a:t>
            </a:r>
            <a:r>
              <a:rPr lang="fr-FR" sz="1400" dirty="0" smtClean="0">
                <a:solidFill>
                  <a:schemeClr val="tx1"/>
                </a:solidFill>
              </a:rPr>
              <a:t>2025.</a:t>
            </a:r>
            <a:r>
              <a:rPr lang="fr-FR" sz="1600" dirty="0">
                <a:solidFill>
                  <a:schemeClr val="tx1"/>
                </a:solidFill>
              </a:rPr>
              <a:t> </a:t>
            </a:r>
            <a:endParaRPr lang="fr-FR" sz="1800" dirty="0">
              <a:solidFill>
                <a:schemeClr val="tx1"/>
              </a:solidFill>
            </a:endParaRPr>
          </a:p>
          <a:p>
            <a:pPr marL="177800" lvl="0" indent="-177800" defTabSz="457200">
              <a:spcAft>
                <a:spcPts val="0"/>
              </a:spcAft>
              <a:buClr>
                <a:srgbClr val="FF0000"/>
              </a:buClr>
              <a:buSzPct val="100000"/>
              <a:buFont typeface="Lucida Grande"/>
              <a:buChar char="&gt;"/>
            </a:pPr>
            <a:endParaRPr lang="fr-FR" sz="11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60</a:t>
            </a:fld>
            <a:endParaRPr lang="fr-FR"/>
          </a:p>
        </p:txBody>
      </p:sp>
      <p:sp>
        <p:nvSpPr>
          <p:cNvPr id="7" name="Rectangle à coins arrondis 6"/>
          <p:cNvSpPr/>
          <p:nvPr/>
        </p:nvSpPr>
        <p:spPr>
          <a:xfrm>
            <a:off x="656248" y="3890002"/>
            <a:ext cx="8191500" cy="684000"/>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sz="1600" b="1" u="sng" dirty="0">
                <a:solidFill>
                  <a:schemeClr val="bg1"/>
                </a:solidFill>
              </a:rPr>
              <a:t>A </a:t>
            </a:r>
            <a:r>
              <a:rPr lang="fr-FR" sz="1600" b="1" u="sng" dirty="0" smtClean="0">
                <a:solidFill>
                  <a:schemeClr val="bg1"/>
                </a:solidFill>
              </a:rPr>
              <a:t>savoir</a:t>
            </a:r>
            <a:r>
              <a:rPr lang="fr-FR" sz="1600" dirty="0" smtClean="0">
                <a:solidFill>
                  <a:schemeClr val="bg1"/>
                </a:solidFill>
              </a:rPr>
              <a:t> : </a:t>
            </a:r>
            <a:r>
              <a:rPr lang="fr-FR" sz="1600" dirty="0"/>
              <a:t>la phase complémentaire permet de formuler jusqu’à 10 </a:t>
            </a:r>
            <a:r>
              <a:rPr lang="fr-FR" sz="1600" b="1" u="sng" dirty="0"/>
              <a:t>nouveaux</a:t>
            </a:r>
            <a:r>
              <a:rPr lang="fr-FR" sz="1600" dirty="0"/>
              <a:t> vœux dans des formations qui ont des places vacantes</a:t>
            </a:r>
          </a:p>
        </p:txBody>
      </p:sp>
      <p:sp>
        <p:nvSpPr>
          <p:cNvPr id="8" name="Rectangle à coins arrondis 7"/>
          <p:cNvSpPr/>
          <p:nvPr/>
        </p:nvSpPr>
        <p:spPr>
          <a:xfrm>
            <a:off x="768626" y="2226232"/>
            <a:ext cx="7785652" cy="318185"/>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sz="1600" b="1" u="sng" dirty="0">
                <a:solidFill>
                  <a:schemeClr val="bg1"/>
                </a:solidFill>
              </a:rPr>
              <a:t>A </a:t>
            </a:r>
            <a:r>
              <a:rPr lang="fr-FR" sz="1600" b="1" u="sng" dirty="0" smtClean="0">
                <a:solidFill>
                  <a:schemeClr val="bg1"/>
                </a:solidFill>
              </a:rPr>
              <a:t>savoir</a:t>
            </a:r>
            <a:r>
              <a:rPr lang="fr-FR" sz="1600" dirty="0" smtClean="0">
                <a:solidFill>
                  <a:schemeClr val="bg1"/>
                </a:solidFill>
              </a:rPr>
              <a:t> : </a:t>
            </a:r>
            <a:r>
              <a:rPr lang="fr-FR" sz="1600" dirty="0" smtClean="0"/>
              <a:t>entre le 6 juin et le 10 juin 2025 : le lycéen classe ses vœux en attente</a:t>
            </a:r>
            <a:endParaRPr lang="fr-FR" sz="1600" dirty="0"/>
          </a:p>
        </p:txBody>
      </p:sp>
    </p:spTree>
    <p:extLst>
      <p:ext uri="{BB962C8B-B14F-4D97-AF65-F5344CB8AC3E}">
        <p14:creationId xmlns:p14="http://schemas.microsoft.com/office/powerpoint/2010/main" val="20500682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dirty="0"/>
              <a:t>Comment </a:t>
            </a:r>
            <a:r>
              <a:rPr lang="fr-FR" sz="2400" dirty="0" smtClean="0"/>
              <a:t>classer ses vœux en attente ?</a:t>
            </a:r>
            <a:r>
              <a:rPr lang="fr-FR" sz="2400" dirty="0"/>
              <a:t/>
            </a:r>
            <a:br>
              <a:rPr lang="fr-FR" sz="2400" dirty="0"/>
            </a:br>
            <a:endParaRPr lang="fr-FR" sz="2400" dirty="0"/>
          </a:p>
        </p:txBody>
      </p:sp>
      <p:sp>
        <p:nvSpPr>
          <p:cNvPr id="3" name="Espace réservé du contenu 2"/>
          <p:cNvSpPr>
            <a:spLocks noGrp="1"/>
          </p:cNvSpPr>
          <p:nvPr>
            <p:ph sz="quarter" idx="4294967295"/>
          </p:nvPr>
        </p:nvSpPr>
        <p:spPr>
          <a:xfrm>
            <a:off x="342336" y="1400572"/>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600" b="1" dirty="0" smtClean="0">
                <a:solidFill>
                  <a:schemeClr val="bg1"/>
                </a:solidFill>
                <a:highlight>
                  <a:srgbClr val="0000FF"/>
                </a:highlight>
              </a:rPr>
              <a:t>Entre le 6 et le 10 juin, les  candidats doivent classer  </a:t>
            </a:r>
            <a:r>
              <a:rPr lang="fr-FR" sz="1600" b="1" dirty="0" err="1" smtClean="0">
                <a:solidFill>
                  <a:schemeClr val="bg1"/>
                </a:solidFill>
                <a:highlight>
                  <a:srgbClr val="0000FF"/>
                </a:highlight>
              </a:rPr>
              <a:t>por</a:t>
            </a:r>
            <a:r>
              <a:rPr lang="fr-FR" sz="1600" b="1" dirty="0" smtClean="0">
                <a:solidFill>
                  <a:schemeClr val="bg1"/>
                </a:solidFill>
                <a:highlight>
                  <a:srgbClr val="0000FF"/>
                </a:highlight>
              </a:rPr>
              <a:t> ordre de préférence les vœux en attente qu’ils souihaitent conserver </a:t>
            </a:r>
            <a:endParaRPr lang="fr-FR" sz="1600" b="1" dirty="0">
              <a:solidFill>
                <a:schemeClr val="bg1"/>
              </a:solidFill>
              <a:highlight>
                <a:srgbClr val="0000FF"/>
              </a:highlight>
            </a:endParaRPr>
          </a:p>
          <a:p>
            <a:pPr marL="742950" lvl="1" indent="-285750" defTabSz="457200">
              <a:spcBef>
                <a:spcPct val="20000"/>
              </a:spcBef>
              <a:spcAft>
                <a:spcPts val="0"/>
              </a:spcAft>
              <a:buClr>
                <a:srgbClr val="FF0000"/>
              </a:buClr>
            </a:pPr>
            <a:r>
              <a:rPr lang="fr-FR" sz="1400" dirty="0" smtClean="0"/>
              <a:t>La proposition d’admission déjà acceptée est conservée automatiquement bien sûr ! </a:t>
            </a:r>
          </a:p>
          <a:p>
            <a:pPr marL="742950" lvl="1" indent="-285750" defTabSz="457200">
              <a:spcBef>
                <a:spcPct val="20000"/>
              </a:spcBef>
              <a:spcAft>
                <a:spcPts val="0"/>
              </a:spcAft>
              <a:buClr>
                <a:srgbClr val="FF0000"/>
              </a:buClr>
            </a:pPr>
            <a:r>
              <a:rPr lang="fr-FR" sz="1400" dirty="0" smtClean="0">
                <a:solidFill>
                  <a:schemeClr val="tx1"/>
                </a:solidFill>
              </a:rPr>
              <a:t>Les vœux en attente que vous ne classez pas seront supprimés ; les vœux classés sont pris en compte pour la suite de la phase principale, à partir du 11 juin  </a:t>
            </a:r>
          </a:p>
          <a:p>
            <a:pPr marL="742950" lvl="1" indent="-285750" defTabSz="457200">
              <a:spcBef>
                <a:spcPct val="20000"/>
              </a:spcBef>
              <a:spcAft>
                <a:spcPts val="0"/>
              </a:spcAft>
              <a:buClr>
                <a:srgbClr val="FF0000"/>
              </a:buClr>
            </a:pPr>
            <a:r>
              <a:rPr lang="fr-FR" sz="1400" dirty="0" smtClean="0">
                <a:solidFill>
                  <a:schemeClr val="tx1"/>
                </a:solidFill>
              </a:rPr>
              <a:t>Pour classer vos vœux en attente, demandez vous simplement quelles sont les formations que vous préférez   </a:t>
            </a:r>
            <a:r>
              <a:rPr lang="fr-FR" sz="400" dirty="0" smtClean="0">
                <a:solidFill>
                  <a:schemeClr val="tx1"/>
                </a:solidFill>
              </a:rPr>
              <a:t/>
            </a:r>
            <a:br>
              <a:rPr lang="fr-FR" sz="400" dirty="0" smtClean="0">
                <a:solidFill>
                  <a:schemeClr val="tx1"/>
                </a:solidFill>
              </a:rPr>
            </a:br>
            <a:r>
              <a:rPr lang="fr-FR" sz="400" dirty="0" smtClean="0">
                <a:solidFill>
                  <a:schemeClr val="tx1"/>
                </a:solidFill>
              </a:rPr>
              <a:t/>
            </a:r>
            <a:br>
              <a:rPr lang="fr-FR" sz="400" dirty="0" smtClean="0">
                <a:solidFill>
                  <a:schemeClr val="tx1"/>
                </a:solidFill>
              </a:rPr>
            </a:br>
            <a:r>
              <a:rPr lang="fr-FR" sz="400" dirty="0" smtClean="0">
                <a:solidFill>
                  <a:schemeClr val="tx1"/>
                </a:solidFill>
              </a:rPr>
              <a:t/>
            </a:r>
            <a:br>
              <a:rPr lang="fr-FR" sz="400" dirty="0" smtClean="0">
                <a:solidFill>
                  <a:schemeClr val="tx1"/>
                </a:solidFill>
              </a:rPr>
            </a:br>
            <a:endParaRPr lang="fr-FR" sz="400" dirty="0" smtClean="0">
              <a:solidFill>
                <a:schemeClr val="tx1"/>
              </a:solidFill>
            </a:endParaRPr>
          </a:p>
          <a:p>
            <a:pPr marL="742950" lvl="1" indent="-285750" defTabSz="457200">
              <a:spcBef>
                <a:spcPct val="20000"/>
              </a:spcBef>
              <a:spcAft>
                <a:spcPts val="0"/>
              </a:spcAft>
              <a:buClr>
                <a:srgbClr val="FF0000"/>
              </a:buClr>
            </a:pPr>
            <a:endParaRPr lang="fr-FR" sz="1600" dirty="0" smtClean="0">
              <a:solidFill>
                <a:srgbClr val="3D566E"/>
              </a:solidFill>
              <a:cs typeface="Arial"/>
            </a:endParaRPr>
          </a:p>
          <a:p>
            <a:pPr marL="742950" lvl="1" indent="-285750" defTabSz="457200">
              <a:spcBef>
                <a:spcPct val="20000"/>
              </a:spcBef>
              <a:spcAft>
                <a:spcPts val="0"/>
              </a:spcAft>
              <a:buClr>
                <a:srgbClr val="FF0000"/>
              </a:buClr>
            </a:pPr>
            <a:endParaRPr lang="fr-FR" sz="1600" dirty="0">
              <a:solidFill>
                <a:srgbClr val="3D566E"/>
              </a:solidFill>
              <a:cs typeface="Arial"/>
            </a:endParaRPr>
          </a:p>
          <a:p>
            <a:pPr marL="742950" lvl="1" indent="-285750" defTabSz="457200">
              <a:spcBef>
                <a:spcPct val="20000"/>
              </a:spcBef>
              <a:spcAft>
                <a:spcPts val="0"/>
              </a:spcAft>
              <a:buClr>
                <a:srgbClr val="FF0000"/>
              </a:buClr>
            </a:pPr>
            <a:r>
              <a:rPr lang="fr-FR" sz="1400" dirty="0" smtClean="0">
                <a:solidFill>
                  <a:schemeClr val="tx1"/>
                </a:solidFill>
              </a:rPr>
              <a:t>Pour vous aider Parcoursup met en place des outils </a:t>
            </a:r>
          </a:p>
          <a:p>
            <a:pPr marL="896938" lvl="1" indent="-177800" defTabSz="457200">
              <a:spcAft>
                <a:spcPts val="0"/>
              </a:spcAft>
              <a:buClr>
                <a:srgbClr val="FF0000"/>
              </a:buClr>
              <a:buSzPct val="100000"/>
              <a:buFont typeface="Lucida Grande"/>
              <a:buChar char="&gt;"/>
              <a:tabLst>
                <a:tab pos="896938" algn="l"/>
              </a:tabLst>
            </a:pPr>
            <a:r>
              <a:rPr lang="fr-FR" sz="1200" dirty="0">
                <a:solidFill>
                  <a:schemeClr val="tx1"/>
                </a:solidFill>
              </a:rPr>
              <a:t>Le site d’entrainement de la phase d’admission</a:t>
            </a:r>
          </a:p>
          <a:p>
            <a:pPr marL="896938" lvl="1" indent="-177800" defTabSz="457200">
              <a:spcAft>
                <a:spcPts val="0"/>
              </a:spcAft>
              <a:buClr>
                <a:srgbClr val="FF0000"/>
              </a:buClr>
              <a:buSzPct val="100000"/>
              <a:buFont typeface="Lucida Grande"/>
              <a:buChar char="&gt;"/>
              <a:tabLst>
                <a:tab pos="896938" algn="l"/>
              </a:tabLst>
            </a:pPr>
            <a:r>
              <a:rPr lang="fr-FR" sz="1200" dirty="0">
                <a:solidFill>
                  <a:schemeClr val="tx1"/>
                </a:solidFill>
              </a:rPr>
              <a:t>Les quiz, vidéo-tuto, les infographies et la FAQ</a:t>
            </a:r>
          </a:p>
          <a:p>
            <a:pPr marL="637200" lvl="2" indent="0" defTabSz="457200">
              <a:spcBef>
                <a:spcPct val="20000"/>
              </a:spcBef>
              <a:spcAft>
                <a:spcPts val="0"/>
              </a:spcAft>
              <a:buClr>
                <a:srgbClr val="FF0000"/>
              </a:buClr>
              <a:buNone/>
            </a:pPr>
            <a:r>
              <a:rPr lang="fr-FR" sz="1500" dirty="0">
                <a:solidFill>
                  <a:schemeClr val="tx1"/>
                </a:solidFill>
              </a:rPr>
              <a:t> </a:t>
            </a:r>
            <a:endParaRPr lang="fr-FR" sz="1700" dirty="0">
              <a:solidFill>
                <a:schemeClr val="tx1"/>
              </a:solidFill>
            </a:endParaRPr>
          </a:p>
          <a:p>
            <a:pPr marL="177800" lvl="0" indent="-177800" defTabSz="457200">
              <a:spcAft>
                <a:spcPts val="0"/>
              </a:spcAft>
              <a:buClr>
                <a:srgbClr val="FF0000"/>
              </a:buClr>
              <a:buSzPct val="100000"/>
              <a:buFont typeface="Lucida Grande"/>
              <a:buChar char="&gt;"/>
            </a:pPr>
            <a:endParaRPr lang="fr-FR" sz="11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61</a:t>
            </a:fld>
            <a:endParaRPr lang="fr-FR"/>
          </a:p>
        </p:txBody>
      </p:sp>
      <p:sp>
        <p:nvSpPr>
          <p:cNvPr id="7" name="Rectangle à coins arrondis 6"/>
          <p:cNvSpPr/>
          <p:nvPr/>
        </p:nvSpPr>
        <p:spPr>
          <a:xfrm>
            <a:off x="574836" y="3201399"/>
            <a:ext cx="8191500" cy="623469"/>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sz="1200" b="1" u="sng" dirty="0">
                <a:solidFill>
                  <a:schemeClr val="bg1"/>
                </a:solidFill>
              </a:rPr>
              <a:t>A </a:t>
            </a:r>
            <a:r>
              <a:rPr lang="fr-FR" sz="1200" b="1" u="sng" dirty="0" smtClean="0">
                <a:solidFill>
                  <a:schemeClr val="bg1"/>
                </a:solidFill>
              </a:rPr>
              <a:t>savoir</a:t>
            </a:r>
            <a:r>
              <a:rPr lang="fr-FR" sz="1200" dirty="0" smtClean="0">
                <a:solidFill>
                  <a:schemeClr val="bg1"/>
                </a:solidFill>
              </a:rPr>
              <a:t> : les formations ne connaissent pas le classement que vous décidez  ; le classement ne modifie pas votre place dans la liste d’attente de la formation</a:t>
            </a:r>
            <a:endParaRPr lang="fr-FR" sz="1200" dirty="0"/>
          </a:p>
        </p:txBody>
      </p:sp>
    </p:spTree>
    <p:extLst>
      <p:ext uri="{BB962C8B-B14F-4D97-AF65-F5344CB8AC3E}">
        <p14:creationId xmlns:p14="http://schemas.microsoft.com/office/powerpoint/2010/main" val="4062776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71550"/>
            <a:ext cx="8424000" cy="447614"/>
          </a:xfrm>
        </p:spPr>
        <p:txBody>
          <a:bodyPr/>
          <a:lstStyle/>
          <a:p>
            <a:r>
              <a:rPr lang="fr-FR" sz="2400" dirty="0" smtClean="0"/>
              <a:t>Des </a:t>
            </a:r>
            <a:r>
              <a:rPr lang="fr-FR" sz="2400" dirty="0"/>
              <a:t>solutions pour les candidats qui n’ont pas reçu de proposition d’admission </a:t>
            </a:r>
          </a:p>
        </p:txBody>
      </p:sp>
      <p:sp>
        <p:nvSpPr>
          <p:cNvPr id="3" name="Espace réservé du contenu 2"/>
          <p:cNvSpPr>
            <a:spLocks noGrp="1"/>
          </p:cNvSpPr>
          <p:nvPr>
            <p:ph sz="quarter" idx="4294967295"/>
          </p:nvPr>
        </p:nvSpPr>
        <p:spPr>
          <a:xfrm>
            <a:off x="351862" y="1572324"/>
            <a:ext cx="8612626" cy="3435886"/>
          </a:xfrm>
        </p:spPr>
        <p:txBody>
          <a:bodyPr/>
          <a:lstStyle/>
          <a:p>
            <a:pPr lvl="0"/>
            <a:r>
              <a:rPr lang="fr-FR" sz="1500" b="1" dirty="0">
                <a:solidFill>
                  <a:srgbClr val="EC130E"/>
                </a:solidFill>
              </a:rPr>
              <a:t>&gt;</a:t>
            </a:r>
            <a:r>
              <a:rPr lang="fr-FR" sz="1500" b="1" dirty="0"/>
              <a:t> </a:t>
            </a:r>
            <a:r>
              <a:rPr lang="fr-FR" sz="1500" b="1" dirty="0">
                <a:solidFill>
                  <a:schemeClr val="bg1"/>
                </a:solidFill>
                <a:highlight>
                  <a:srgbClr val="0000FF"/>
                </a:highlight>
              </a:rPr>
              <a:t>Dès le </a:t>
            </a:r>
            <a:r>
              <a:rPr lang="fr-FR" sz="1500" b="1" dirty="0" smtClean="0">
                <a:solidFill>
                  <a:schemeClr val="bg1"/>
                </a:solidFill>
                <a:highlight>
                  <a:srgbClr val="0000FF"/>
                </a:highlight>
              </a:rPr>
              <a:t>3 juin 2025</a:t>
            </a:r>
            <a:r>
              <a:rPr lang="fr-FR" sz="1500" dirty="0" smtClean="0"/>
              <a:t>: </a:t>
            </a:r>
            <a:r>
              <a:rPr lang="fr-FR" sz="1500" dirty="0">
                <a:solidFill>
                  <a:schemeClr val="tx1"/>
                </a:solidFill>
              </a:rPr>
              <a:t>les lycéens qui n'ont fait que des demandes en formations sélectives et qui n’ont reçu que des réponses négatives peuvent </a:t>
            </a:r>
            <a:r>
              <a:rPr lang="fr-FR" sz="1500" b="1" dirty="0"/>
              <a:t>demander</a:t>
            </a:r>
            <a:r>
              <a:rPr lang="fr-FR" sz="1500" dirty="0"/>
              <a:t> </a:t>
            </a:r>
            <a:r>
              <a:rPr lang="fr-FR" sz="1500" b="1" dirty="0"/>
              <a:t>un accompagnement individuel ou collectif au lycée ou dans un CIO</a:t>
            </a:r>
            <a:r>
              <a:rPr lang="fr-FR" sz="1500" dirty="0"/>
              <a:t> </a:t>
            </a:r>
            <a:r>
              <a:rPr lang="fr-FR" sz="1500" b="1" dirty="0"/>
              <a:t>pour définir un nouveau projet d’orientation et préparer la phase complémentaire</a:t>
            </a:r>
          </a:p>
          <a:p>
            <a:pPr lvl="0"/>
            <a:endParaRPr lang="fr-FR" sz="800" dirty="0"/>
          </a:p>
          <a:p>
            <a:pPr lvl="0"/>
            <a:r>
              <a:rPr lang="fr-FR" sz="1500" b="1" dirty="0">
                <a:solidFill>
                  <a:srgbClr val="EC130E"/>
                </a:solidFill>
              </a:rPr>
              <a:t>&gt;</a:t>
            </a:r>
            <a:r>
              <a:rPr lang="fr-FR" sz="1500" b="1" dirty="0"/>
              <a:t> </a:t>
            </a:r>
            <a:r>
              <a:rPr lang="fr-FR" sz="1500" b="1" dirty="0">
                <a:solidFill>
                  <a:schemeClr val="bg1"/>
                </a:solidFill>
                <a:highlight>
                  <a:srgbClr val="0000FF"/>
                </a:highlight>
              </a:rPr>
              <a:t>Du </a:t>
            </a:r>
            <a:r>
              <a:rPr lang="fr-FR" sz="1500" b="1" dirty="0" smtClean="0">
                <a:solidFill>
                  <a:schemeClr val="bg1"/>
                </a:solidFill>
                <a:highlight>
                  <a:srgbClr val="0000FF"/>
                </a:highlight>
              </a:rPr>
              <a:t>11 </a:t>
            </a:r>
            <a:r>
              <a:rPr lang="fr-FR" sz="1500" b="1" dirty="0">
                <a:solidFill>
                  <a:schemeClr val="bg1"/>
                </a:solidFill>
                <a:highlight>
                  <a:srgbClr val="0000FF"/>
                </a:highlight>
              </a:rPr>
              <a:t>juin au </a:t>
            </a:r>
            <a:r>
              <a:rPr lang="fr-FR" sz="1500" b="1" dirty="0" smtClean="0">
                <a:solidFill>
                  <a:schemeClr val="bg1"/>
                </a:solidFill>
                <a:highlight>
                  <a:srgbClr val="0000FF"/>
                </a:highlight>
              </a:rPr>
              <a:t>11 septembre 2025 </a:t>
            </a:r>
            <a:r>
              <a:rPr lang="fr-FR" sz="1500" dirty="0"/>
              <a:t>: </a:t>
            </a:r>
            <a:r>
              <a:rPr lang="fr-FR" sz="1500" dirty="0">
                <a:solidFill>
                  <a:schemeClr val="tx1"/>
                </a:solidFill>
              </a:rPr>
              <a:t>pendant la </a:t>
            </a:r>
            <a:r>
              <a:rPr lang="fr-FR" sz="1500" b="1" dirty="0"/>
              <a:t>phase complémentaire</a:t>
            </a:r>
            <a:r>
              <a:rPr lang="fr-FR" sz="1500" dirty="0">
                <a:solidFill>
                  <a:schemeClr val="tx1"/>
                </a:solidFill>
              </a:rPr>
              <a:t>, les lycéens peuvent </a:t>
            </a:r>
            <a:r>
              <a:rPr lang="fr-FR" sz="1500" b="1" dirty="0"/>
              <a:t>formuler jusqu’à 10 nouveaux </a:t>
            </a:r>
            <a:r>
              <a:rPr lang="fr-FR" sz="1500" b="1" dirty="0" smtClean="0"/>
              <a:t>vœux et répondre aux propositions </a:t>
            </a:r>
            <a:r>
              <a:rPr lang="fr-FR" sz="1500" b="1" dirty="0"/>
              <a:t>dans des formations disposant de places </a:t>
            </a:r>
            <a:r>
              <a:rPr lang="fr-FR" sz="1500" b="1" dirty="0" smtClean="0"/>
              <a:t>disponibles</a:t>
            </a:r>
            <a:endParaRPr lang="fr-FR" sz="1500" b="1" dirty="0"/>
          </a:p>
          <a:p>
            <a:pPr lvl="0"/>
            <a:endParaRPr lang="fr-FR" sz="800" dirty="0"/>
          </a:p>
          <a:p>
            <a:pPr lvl="0"/>
            <a:r>
              <a:rPr lang="fr-FR" sz="1500" b="1" dirty="0">
                <a:solidFill>
                  <a:srgbClr val="EC130E"/>
                </a:solidFill>
              </a:rPr>
              <a:t>&gt; </a:t>
            </a:r>
            <a:r>
              <a:rPr lang="fr-FR" sz="1500" b="1" dirty="0">
                <a:solidFill>
                  <a:schemeClr val="bg1"/>
                </a:solidFill>
                <a:highlight>
                  <a:srgbClr val="0000FF"/>
                </a:highlight>
              </a:rPr>
              <a:t>A partir du </a:t>
            </a:r>
            <a:r>
              <a:rPr lang="fr-FR" sz="1500" b="1" dirty="0" smtClean="0">
                <a:solidFill>
                  <a:schemeClr val="bg1"/>
                </a:solidFill>
                <a:highlight>
                  <a:srgbClr val="0000FF"/>
                </a:highlight>
              </a:rPr>
              <a:t>1er juillet 2025 </a:t>
            </a:r>
            <a:r>
              <a:rPr lang="fr-FR" sz="1500" dirty="0"/>
              <a:t>: </a:t>
            </a:r>
            <a:r>
              <a:rPr lang="fr-FR" sz="1500" dirty="0">
                <a:solidFill>
                  <a:schemeClr val="tx1"/>
                </a:solidFill>
              </a:rPr>
              <a:t>les </a:t>
            </a:r>
            <a:r>
              <a:rPr lang="fr-FR" sz="1500" dirty="0" smtClean="0">
                <a:solidFill>
                  <a:schemeClr val="tx1"/>
                </a:solidFill>
              </a:rPr>
              <a:t>candidats n’ayant pas eu de proposition </a:t>
            </a:r>
            <a:r>
              <a:rPr lang="fr-FR" sz="1500" dirty="0">
                <a:solidFill>
                  <a:schemeClr val="tx1"/>
                </a:solidFill>
              </a:rPr>
              <a:t>peuvent solliciter depuis leur dossier </a:t>
            </a:r>
            <a:r>
              <a:rPr lang="fr-FR" sz="1500" b="1" dirty="0"/>
              <a:t>l’accompagnement de la Commission d’Accès à l’Enseignement Supérieur</a:t>
            </a:r>
            <a:r>
              <a:rPr lang="fr-FR" sz="1500" dirty="0"/>
              <a:t> </a:t>
            </a:r>
            <a:r>
              <a:rPr lang="fr-FR" sz="1500" b="1" dirty="0"/>
              <a:t>(CAES) </a:t>
            </a:r>
            <a:r>
              <a:rPr lang="fr-FR" sz="1500" dirty="0">
                <a:solidFill>
                  <a:schemeClr val="tx1"/>
                </a:solidFill>
              </a:rPr>
              <a:t>de leur académie : elle étudie leur dossier et les aide à trouver une formation au plus près de leur projet en fonction des places disponibles</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62</a:t>
            </a:fld>
            <a:endParaRPr lang="fr-FR"/>
          </a:p>
        </p:txBody>
      </p:sp>
      <p:sp>
        <p:nvSpPr>
          <p:cNvPr id="5" name="Rectangle à coins arrondis 4"/>
          <p:cNvSpPr/>
          <p:nvPr/>
        </p:nvSpPr>
        <p:spPr>
          <a:xfrm>
            <a:off x="5151863" y="86105"/>
            <a:ext cx="361319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Les solutions d’accompagnement</a:t>
            </a:r>
            <a:endParaRPr lang="fr-FR" sz="1400" b="1" kern="0" dirty="0">
              <a:solidFill>
                <a:srgbClr val="000091"/>
              </a:solidFill>
              <a:latin typeface="Arial"/>
            </a:endParaRPr>
          </a:p>
        </p:txBody>
      </p:sp>
    </p:spTree>
    <p:extLst>
      <p:ext uri="{BB962C8B-B14F-4D97-AF65-F5344CB8AC3E}">
        <p14:creationId xmlns:p14="http://schemas.microsoft.com/office/powerpoint/2010/main" val="20728534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400" dirty="0"/>
              <a:t>L’inscription administrative dans la formation choisie </a:t>
            </a:r>
          </a:p>
        </p:txBody>
      </p:sp>
      <p:sp>
        <p:nvSpPr>
          <p:cNvPr id="3" name="Espace réservé du contenu 2"/>
          <p:cNvSpPr>
            <a:spLocks noGrp="1"/>
          </p:cNvSpPr>
          <p:nvPr>
            <p:ph sz="quarter" idx="4294967295"/>
          </p:nvPr>
        </p:nvSpPr>
        <p:spPr>
          <a:xfrm>
            <a:off x="251520" y="1347614"/>
            <a:ext cx="8424000" cy="3312368"/>
          </a:xfrm>
        </p:spPr>
        <p:txBody>
          <a:bodyPr/>
          <a:lstStyle/>
          <a:p>
            <a:pPr lvl="0" algn="just"/>
            <a:r>
              <a:rPr lang="fr-FR" sz="1600" dirty="0">
                <a:solidFill>
                  <a:schemeClr val="tx1"/>
                </a:solidFill>
              </a:rPr>
              <a:t>Après</a:t>
            </a:r>
            <a:r>
              <a:rPr lang="fr-FR" sz="1600" dirty="0"/>
              <a:t> </a:t>
            </a:r>
            <a:r>
              <a:rPr lang="fr-FR" sz="1600" b="1" dirty="0"/>
              <a:t>avoir accepté définitivement la proposition d’admission de son choix et après avoir eu ses résultats au baccalauréat,</a:t>
            </a:r>
            <a:r>
              <a:rPr lang="fr-FR" sz="1600" dirty="0"/>
              <a:t> </a:t>
            </a:r>
            <a:r>
              <a:rPr lang="fr-FR" sz="1600" dirty="0">
                <a:solidFill>
                  <a:schemeClr val="tx1"/>
                </a:solidFill>
              </a:rPr>
              <a:t>le lycéen procède à son inscription administrative. </a:t>
            </a:r>
          </a:p>
          <a:p>
            <a:pPr lvl="0" algn="just"/>
            <a:endParaRPr lang="fr-FR" sz="800" dirty="0"/>
          </a:p>
          <a:p>
            <a:pPr algn="just"/>
            <a:r>
              <a:rPr lang="fr-FR" sz="1600" dirty="0">
                <a:solidFill>
                  <a:schemeClr val="tx1"/>
                </a:solidFill>
              </a:rPr>
              <a:t>L’inscription administrative se fait </a:t>
            </a:r>
            <a:r>
              <a:rPr lang="fr-FR" sz="1600" b="1" dirty="0"/>
              <a:t>directement auprès de l’établissement choisi </a:t>
            </a:r>
            <a:r>
              <a:rPr lang="fr-FR" sz="1600" dirty="0">
                <a:solidFill>
                  <a:schemeClr val="tx1"/>
                </a:solidFill>
              </a:rPr>
              <a:t>et pas sur Parcoursup.</a:t>
            </a:r>
          </a:p>
          <a:p>
            <a:pPr lvl="0"/>
            <a:endParaRPr lang="fr-FR" sz="800" b="1" dirty="0"/>
          </a:p>
          <a:p>
            <a:pPr lvl="0"/>
            <a:r>
              <a:rPr lang="fr-FR" sz="1600" b="1" dirty="0">
                <a:solidFill>
                  <a:schemeClr val="bg1"/>
                </a:solidFill>
                <a:highlight>
                  <a:srgbClr val="0000FF"/>
                </a:highlight>
              </a:rPr>
              <a:t>Les modalités d’inscription sont propres à chaque établissement : </a:t>
            </a:r>
          </a:p>
          <a:p>
            <a:pPr marL="285750" indent="-285750" algn="just">
              <a:buClr>
                <a:srgbClr val="ED7454"/>
              </a:buClr>
              <a:buFont typeface="Arial" panose="020B0604020202020204" pitchFamily="34" charset="0"/>
              <a:buChar char="•"/>
            </a:pPr>
            <a:r>
              <a:rPr lang="fr-FR" sz="1600" dirty="0">
                <a:solidFill>
                  <a:schemeClr val="tx1"/>
                </a:solidFill>
              </a:rPr>
              <a:t>Consulter les modalités</a:t>
            </a:r>
            <a:r>
              <a:rPr lang="fr-FR" sz="1600" dirty="0" smtClean="0">
                <a:solidFill>
                  <a:schemeClr val="tx1"/>
                </a:solidFill>
              </a:rPr>
              <a:t> </a:t>
            </a:r>
            <a:r>
              <a:rPr lang="fr-FR" sz="1600" dirty="0">
                <a:solidFill>
                  <a:schemeClr val="tx1"/>
                </a:solidFill>
              </a:rPr>
              <a:t>d’inscription indiquées dans le dossier candidat sur Parcoursup. </a:t>
            </a:r>
          </a:p>
          <a:p>
            <a:pPr marL="285750" indent="-285750" algn="just">
              <a:buClr>
                <a:srgbClr val="ED7454"/>
              </a:buClr>
              <a:buFont typeface="Arial" panose="020B0604020202020204" pitchFamily="34" charset="0"/>
              <a:buChar char="•"/>
            </a:pPr>
            <a:r>
              <a:rPr lang="fr-FR" sz="1600" b="1" u="sng" dirty="0"/>
              <a:t>Respecter la date limite indiquée.</a:t>
            </a:r>
            <a:r>
              <a:rPr lang="fr-FR" sz="1600" b="1" u="sng" dirty="0">
                <a:solidFill>
                  <a:schemeClr val="tx1"/>
                </a:solidFill>
              </a:rPr>
              <a:t> </a:t>
            </a:r>
          </a:p>
          <a:p>
            <a:pPr marL="285750" indent="-285750" algn="just">
              <a:buClr>
                <a:srgbClr val="ED7454"/>
              </a:buClr>
              <a:buFont typeface="Arial" panose="020B0604020202020204" pitchFamily="34" charset="0"/>
              <a:buChar char="•"/>
            </a:pPr>
            <a:r>
              <a:rPr lang="fr-FR" sz="1600" dirty="0">
                <a:solidFill>
                  <a:schemeClr val="tx1"/>
                </a:solidFill>
              </a:rPr>
              <a:t>Si le futur étudiant s’inscrit dans une formation en dehors de Parcoursup, il doit </a:t>
            </a:r>
            <a:r>
              <a:rPr lang="fr-FR" sz="1600" b="1" u="sng" dirty="0"/>
              <a:t>obligatoirement</a:t>
            </a:r>
            <a:r>
              <a:rPr lang="fr-FR" sz="1600" dirty="0">
                <a:solidFill>
                  <a:schemeClr val="tx1"/>
                </a:solidFill>
              </a:rPr>
              <a:t>  remettre une attestation de désinscription ou de non inscription sur Parcoursup qu’il télécharge </a:t>
            </a:r>
            <a:r>
              <a:rPr lang="fr-FR" sz="1600" dirty="0" smtClean="0">
                <a:solidFill>
                  <a:schemeClr val="tx1"/>
                </a:solidFill>
              </a:rPr>
              <a:t>via </a:t>
            </a:r>
            <a:r>
              <a:rPr lang="fr-FR" sz="1600" dirty="0">
                <a:solidFill>
                  <a:schemeClr val="tx1"/>
                </a:solidFill>
              </a:rPr>
              <a:t>la plateforme.</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63</a:t>
            </a:fld>
            <a:endParaRPr lang="fr-FR"/>
          </a:p>
        </p:txBody>
      </p:sp>
      <p:sp>
        <p:nvSpPr>
          <p:cNvPr id="7" name="Rectangle à coins arrondis 6"/>
          <p:cNvSpPr/>
          <p:nvPr/>
        </p:nvSpPr>
        <p:spPr>
          <a:xfrm>
            <a:off x="5650706" y="86105"/>
            <a:ext cx="311435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Après le 4</a:t>
            </a:r>
            <a:r>
              <a:rPr lang="fr-FR" sz="1400" b="1" kern="0" dirty="0" smtClean="0">
                <a:solidFill>
                  <a:srgbClr val="000091"/>
                </a:solidFill>
                <a:latin typeface="Arial"/>
              </a:rPr>
              <a:t> </a:t>
            </a:r>
            <a:r>
              <a:rPr lang="fr-FR" sz="1400" b="1" kern="0" dirty="0">
                <a:solidFill>
                  <a:srgbClr val="000091"/>
                </a:solidFill>
                <a:latin typeface="Arial"/>
              </a:rPr>
              <a:t>juillet </a:t>
            </a:r>
            <a:r>
              <a:rPr lang="fr-FR" sz="1400" b="1" kern="0" dirty="0" smtClean="0">
                <a:solidFill>
                  <a:srgbClr val="000091"/>
                </a:solidFill>
                <a:latin typeface="Arial"/>
              </a:rPr>
              <a:t>2025</a:t>
            </a:r>
            <a:endParaRPr lang="fr-FR" sz="1400" b="1" kern="0" dirty="0">
              <a:solidFill>
                <a:srgbClr val="000091"/>
              </a:solidFill>
              <a:latin typeface="Arial"/>
            </a:endParaRPr>
          </a:p>
        </p:txBody>
      </p:sp>
    </p:spTree>
    <p:extLst>
      <p:ext uri="{BB962C8B-B14F-4D97-AF65-F5344CB8AC3E}">
        <p14:creationId xmlns:p14="http://schemas.microsoft.com/office/powerpoint/2010/main" val="43025767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sz="quarter" idx="4294967295"/>
          </p:nvPr>
        </p:nvSpPr>
        <p:spPr>
          <a:xfrm>
            <a:off x="251520" y="843558"/>
            <a:ext cx="8298793" cy="3816424"/>
          </a:xfrm>
        </p:spPr>
        <p:txBody>
          <a:bodyPr>
            <a:noAutofit/>
          </a:bodyPr>
          <a:lstStyle/>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Prendre connaissance du calendrier </a:t>
            </a:r>
            <a:r>
              <a:rPr lang="fr-FR" sz="1400" b="1" dirty="0" smtClean="0">
                <a:solidFill>
                  <a:schemeClr val="bg1"/>
                </a:solidFill>
                <a:highlight>
                  <a:srgbClr val="0000FF"/>
                </a:highlight>
              </a:rPr>
              <a:t>2025,</a:t>
            </a:r>
            <a:r>
              <a:rPr lang="fr-FR" sz="1400" b="1" dirty="0" smtClean="0">
                <a:solidFill>
                  <a:schemeClr val="accent1"/>
                </a:solidFill>
              </a:rPr>
              <a:t> </a:t>
            </a:r>
            <a:r>
              <a:rPr lang="fr-FR" sz="1300" dirty="0">
                <a:solidFill>
                  <a:schemeClr val="accent1"/>
                </a:solidFill>
              </a:rPr>
              <a:t>des modalités de fonctionnement de la plateforme et des vidéos tutos pour vous familiariser avec la </a:t>
            </a:r>
            <a:r>
              <a:rPr lang="fr-FR" sz="1300" dirty="0" smtClean="0">
                <a:solidFill>
                  <a:schemeClr val="accent1"/>
                </a:solidFill>
              </a:rPr>
              <a:t>procédure ; utilisez les outils Parcoursup pour échanger, vous exercer (Quiz ; Règles d’or ; Faq ; Site d’entrainement de la phase d’admission)</a:t>
            </a:r>
            <a:endParaRPr lang="fr-FR" sz="1300" dirty="0">
              <a:solidFill>
                <a:schemeClr val="accent1"/>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000" b="1" dirty="0"/>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smtClean="0">
                <a:solidFill>
                  <a:schemeClr val="bg1"/>
                </a:solidFill>
                <a:highlight>
                  <a:srgbClr val="0000FF"/>
                </a:highlight>
              </a:rPr>
              <a:t>Anticipez, n’attendez pas </a:t>
            </a:r>
            <a:r>
              <a:rPr lang="fr-FR" sz="1400" b="1" dirty="0">
                <a:solidFill>
                  <a:schemeClr val="bg1"/>
                </a:solidFill>
                <a:highlight>
                  <a:srgbClr val="0000FF"/>
                </a:highlight>
              </a:rPr>
              <a:t>la dernière minute pour préparer votre projet d’orientation </a:t>
            </a:r>
            <a:r>
              <a:rPr lang="fr-FR" sz="1400" dirty="0">
                <a:solidFill>
                  <a:schemeClr val="accent1"/>
                </a:solidFill>
              </a:rPr>
              <a:t>: </a:t>
            </a:r>
            <a:r>
              <a:rPr lang="fr-FR" sz="1300" dirty="0">
                <a:solidFill>
                  <a:schemeClr val="accent1"/>
                </a:solidFill>
              </a:rPr>
              <a:t>anticipez au lycée (Avenir(s) ; possibilité d’ouvrir un compte Parcoursup dès la 2nde) pour construire votre projet d’orientation progressivement, explorez la carte des formations, consultez les fiches des formations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000" b="1"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Faites les vœux pour des formations qui vous intéressent, ne vous autocensurez pas, pensez à diversifier vos vœux et évitez de ne formuler qu’un seul vœu</a:t>
            </a:r>
          </a:p>
          <a:p>
            <a:pPr lvl="0" defTabSz="457200">
              <a:spcBef>
                <a:spcPct val="20000"/>
              </a:spcBef>
              <a:spcAft>
                <a:spcPts val="0"/>
              </a:spcAft>
              <a:buClr>
                <a:srgbClr val="FF0000"/>
              </a:buClr>
              <a:buSzPct val="100000"/>
            </a:pPr>
            <a:endParaRPr lang="fr-FR" sz="1000" b="1" dirty="0"/>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smtClean="0">
                <a:solidFill>
                  <a:schemeClr val="bg1"/>
                </a:solidFill>
                <a:highlight>
                  <a:srgbClr val="0000FF"/>
                </a:highlight>
              </a:rPr>
              <a:t>Ne restez pas seuls avec vos questions </a:t>
            </a:r>
            <a:r>
              <a:rPr lang="fr-FR" sz="1400" dirty="0">
                <a:solidFill>
                  <a:schemeClr val="accent1"/>
                </a:solidFill>
              </a:rPr>
              <a:t>: </a:t>
            </a:r>
            <a:r>
              <a:rPr lang="fr-FR" sz="1300" dirty="0">
                <a:solidFill>
                  <a:schemeClr val="accent1"/>
                </a:solidFill>
              </a:rPr>
              <a:t>échangez au </a:t>
            </a:r>
            <a:r>
              <a:rPr lang="fr-FR" sz="1300" dirty="0" smtClean="0">
                <a:solidFill>
                  <a:schemeClr val="accent1"/>
                </a:solidFill>
              </a:rPr>
              <a:t>lycée </a:t>
            </a:r>
            <a:r>
              <a:rPr lang="fr-FR" sz="1300" dirty="0">
                <a:solidFill>
                  <a:schemeClr val="accent1"/>
                </a:solidFill>
              </a:rPr>
              <a:t>et profiter des </a:t>
            </a:r>
            <a:r>
              <a:rPr lang="fr-FR" sz="1300" dirty="0" smtClean="0">
                <a:solidFill>
                  <a:schemeClr val="accent1"/>
                </a:solidFill>
              </a:rPr>
              <a:t>rencontres </a:t>
            </a:r>
            <a:r>
              <a:rPr lang="fr-FR" sz="1300" dirty="0">
                <a:solidFill>
                  <a:schemeClr val="accent1"/>
                </a:solidFill>
              </a:rPr>
              <a:t>avec les enseignants et étudiants du supérieur : </a:t>
            </a:r>
            <a:r>
              <a:rPr lang="fr-FR" sz="1300" dirty="0" err="1">
                <a:solidFill>
                  <a:schemeClr val="accent1"/>
                </a:solidFill>
              </a:rPr>
              <a:t>Lives</a:t>
            </a:r>
            <a:r>
              <a:rPr lang="fr-FR" sz="1300" dirty="0">
                <a:solidFill>
                  <a:schemeClr val="accent1"/>
                </a:solidFill>
              </a:rPr>
              <a:t> Parcoursup, journées portes ouvertes, étudiants ambassadeurs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000" b="1" dirty="0" smtClean="0">
              <a:solidFill>
                <a:schemeClr val="accent1"/>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smtClean="0">
                <a:solidFill>
                  <a:schemeClr val="bg1"/>
                </a:solidFill>
                <a:highlight>
                  <a:srgbClr val="0000FF"/>
                </a:highlight>
              </a:rPr>
              <a:t>Préparez vous pour la </a:t>
            </a:r>
            <a:r>
              <a:rPr lang="fr-FR" sz="1400" b="1" dirty="0">
                <a:solidFill>
                  <a:schemeClr val="bg1"/>
                </a:solidFill>
                <a:highlight>
                  <a:srgbClr val="0000FF"/>
                </a:highlight>
              </a:rPr>
              <a:t>phase </a:t>
            </a:r>
            <a:r>
              <a:rPr lang="fr-FR" sz="1400" b="1" dirty="0" smtClean="0">
                <a:solidFill>
                  <a:schemeClr val="bg1"/>
                </a:solidFill>
                <a:highlight>
                  <a:srgbClr val="0000FF"/>
                </a:highlight>
              </a:rPr>
              <a:t>d’admission </a:t>
            </a:r>
            <a:r>
              <a:rPr lang="fr-FR" sz="1400" dirty="0">
                <a:solidFill>
                  <a:schemeClr val="accent1"/>
                </a:solidFill>
              </a:rPr>
              <a:t>: </a:t>
            </a:r>
            <a:r>
              <a:rPr lang="fr-FR" sz="1300" dirty="0" smtClean="0">
                <a:solidFill>
                  <a:schemeClr val="accent1"/>
                </a:solidFill>
              </a:rPr>
              <a:t>la phase d’admission va vite, vous devrez répondre aux propositions … alors préparez-vous à faire un choix.. </a:t>
            </a:r>
          </a:p>
          <a:p>
            <a:pPr marL="269875" algn="just" defTabSz="457200">
              <a:spcBef>
                <a:spcPts val="600"/>
              </a:spcBef>
              <a:spcAft>
                <a:spcPts val="0"/>
              </a:spcAft>
              <a:buClr>
                <a:srgbClr val="FF0000"/>
              </a:buClr>
              <a:buSzPct val="100000"/>
            </a:pPr>
            <a:r>
              <a:rPr lang="fr-FR" sz="1300" b="1" dirty="0" smtClean="0">
                <a:solidFill>
                  <a:schemeClr val="accent1"/>
                </a:solidFill>
              </a:rPr>
              <a:t>Mais rassurez-vous, Parcoursup n’est qu’une première étape</a:t>
            </a:r>
            <a:r>
              <a:rPr lang="fr-FR" sz="1300" dirty="0" smtClean="0">
                <a:solidFill>
                  <a:schemeClr val="accent1"/>
                </a:solidFill>
              </a:rPr>
              <a:t>… </a:t>
            </a:r>
            <a:r>
              <a:rPr lang="fr-FR" sz="1300" b="1" dirty="0" smtClean="0">
                <a:solidFill>
                  <a:schemeClr val="accent1"/>
                </a:solidFill>
              </a:rPr>
              <a:t>vous avez le droit de vous réorienter !</a:t>
            </a:r>
            <a:endParaRPr lang="fr-FR" sz="1300" b="1"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smtClean="0">
              <a:solidFill>
                <a:schemeClr val="bg1"/>
              </a:solidFill>
              <a:highlight>
                <a:srgbClr val="0000FF"/>
              </a:highlight>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64</a:t>
            </a:fld>
            <a:endParaRPr lang="fr-FR" dirty="0"/>
          </a:p>
        </p:txBody>
      </p:sp>
      <p:sp>
        <p:nvSpPr>
          <p:cNvPr id="5" name="Rectangle à coins arrondis 4"/>
          <p:cNvSpPr/>
          <p:nvPr/>
        </p:nvSpPr>
        <p:spPr>
          <a:xfrm>
            <a:off x="4055165" y="76969"/>
            <a:ext cx="465610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5 conseils pour aborder sereinement la procédure</a:t>
            </a:r>
          </a:p>
        </p:txBody>
      </p:sp>
    </p:spTree>
    <p:extLst>
      <p:ext uri="{BB962C8B-B14F-4D97-AF65-F5344CB8AC3E}">
        <p14:creationId xmlns:p14="http://schemas.microsoft.com/office/powerpoint/2010/main" val="30743421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42336" y="978694"/>
            <a:ext cx="8424000" cy="3804806"/>
          </a:xfrm>
        </p:spPr>
        <p:txBody>
          <a:bodyPr/>
          <a:lstStyle/>
          <a:p>
            <a:pPr lvl="0" defTabSz="457200">
              <a:spcBef>
                <a:spcPct val="20000"/>
              </a:spcBef>
              <a:spcAft>
                <a:spcPts val="0"/>
              </a:spcAft>
              <a:buClr>
                <a:srgbClr val="FF0000"/>
              </a:buClr>
              <a:buSzPct val="100000"/>
            </a:pPr>
            <a:endParaRPr lang="fr-FR" sz="2000" b="1" dirty="0" smtClean="0">
              <a:solidFill>
                <a:srgbClr val="F28E65"/>
              </a:solidFill>
              <a:highlight>
                <a:srgbClr val="0000FF"/>
              </a:highlight>
            </a:endParaRPr>
          </a:p>
          <a:p>
            <a:pPr marL="177800" lvl="0" indent="-177800" defTabSz="457200">
              <a:spcBef>
                <a:spcPct val="20000"/>
              </a:spcBef>
              <a:spcAft>
                <a:spcPts val="0"/>
              </a:spcAft>
              <a:buClr>
                <a:srgbClr val="FF0000"/>
              </a:buClr>
              <a:buSzPct val="100000"/>
              <a:buFont typeface="Lucida Grande"/>
              <a:buChar char="&gt;"/>
            </a:pPr>
            <a:r>
              <a:rPr lang="fr-FR" sz="1800" b="1" dirty="0" smtClean="0">
                <a:solidFill>
                  <a:schemeClr val="bg1"/>
                </a:solidFill>
                <a:highlight>
                  <a:srgbClr val="0000FF"/>
                </a:highlight>
              </a:rPr>
              <a:t>Le numéro vert  </a:t>
            </a:r>
            <a:r>
              <a:rPr lang="fr-FR" sz="1800" dirty="0" smtClean="0">
                <a:solidFill>
                  <a:srgbClr val="3D566E"/>
                </a:solidFill>
              </a:rPr>
              <a:t>: </a:t>
            </a:r>
            <a:r>
              <a:rPr lang="fr-FR" sz="1800" b="1" dirty="0" smtClean="0"/>
              <a:t>0 800 400 070 </a:t>
            </a:r>
            <a:br>
              <a:rPr lang="fr-FR" sz="1800" b="1" dirty="0" smtClean="0"/>
            </a:br>
            <a:r>
              <a:rPr lang="fr-FR" sz="1600" i="1" dirty="0" smtClean="0">
                <a:solidFill>
                  <a:schemeClr val="tx1"/>
                </a:solidFill>
              </a:rPr>
              <a:t>(numéros spécifiques pour l’Outre-mer indiqués sur Parcoursup.gouv.fr)</a:t>
            </a:r>
          </a:p>
          <a:p>
            <a:pPr marL="177800" lvl="0" indent="-177800" defTabSz="457200">
              <a:spcBef>
                <a:spcPct val="20000"/>
              </a:spcBef>
              <a:spcAft>
                <a:spcPts val="0"/>
              </a:spcAft>
              <a:buClr>
                <a:srgbClr val="FF0000"/>
              </a:buClr>
              <a:buSzPct val="100000"/>
              <a:buFont typeface="Lucida Grande"/>
              <a:buChar char="&gt;"/>
            </a:pPr>
            <a:endParaRPr lang="fr-FR" sz="800" dirty="0" smtClean="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800" b="1" dirty="0" smtClean="0">
                <a:solidFill>
                  <a:schemeClr val="bg1"/>
                </a:solidFill>
                <a:highlight>
                  <a:srgbClr val="0000FF"/>
                </a:highlight>
              </a:rPr>
              <a:t>La messagerie contact</a:t>
            </a:r>
            <a:r>
              <a:rPr lang="fr-FR" sz="1800" b="1" dirty="0" smtClean="0"/>
              <a:t> </a:t>
            </a:r>
            <a:r>
              <a:rPr lang="fr-FR" sz="1800" dirty="0" smtClean="0">
                <a:solidFill>
                  <a:schemeClr val="tx1"/>
                </a:solidFill>
              </a:rPr>
              <a:t>depuis le dossier candidat</a:t>
            </a:r>
          </a:p>
          <a:p>
            <a:pPr lvl="0" defTabSz="457200">
              <a:spcBef>
                <a:spcPct val="20000"/>
              </a:spcBef>
              <a:spcAft>
                <a:spcPts val="0"/>
              </a:spcAft>
              <a:buClr>
                <a:srgbClr val="FF0000"/>
              </a:buClr>
              <a:buSzPct val="100000"/>
            </a:pPr>
            <a:endParaRPr lang="fr-FR" sz="800" dirty="0" smtClean="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800" b="1" dirty="0" smtClean="0">
                <a:solidFill>
                  <a:schemeClr val="bg1"/>
                </a:solidFill>
                <a:highlight>
                  <a:srgbClr val="0000FF"/>
                </a:highlight>
              </a:rPr>
              <a:t>Les réseaux sociaux pour suivre l’actualité de Parcoursup et recevoir des conseils </a:t>
            </a:r>
          </a:p>
          <a:p>
            <a:pPr marL="342900" lvl="0" indent="-342900" defTabSz="457200">
              <a:spcBef>
                <a:spcPct val="20000"/>
              </a:spcBef>
              <a:spcAft>
                <a:spcPts val="0"/>
              </a:spcAft>
              <a:buClr>
                <a:srgbClr val="000091"/>
              </a:buClr>
              <a:buSzPct val="100000"/>
              <a:buFont typeface="Wingdings" panose="05000000000000000000" pitchFamily="2" charset="2"/>
              <a:buChar char="§"/>
            </a:pPr>
            <a:r>
              <a:rPr lang="fr-FR" sz="1600" dirty="0" err="1" smtClean="0">
                <a:solidFill>
                  <a:schemeClr val="tx1"/>
                </a:solidFill>
              </a:rPr>
              <a:t>Parcoursup_info</a:t>
            </a:r>
            <a:r>
              <a:rPr lang="fr-FR" sz="1600" dirty="0" smtClean="0">
                <a:solidFill>
                  <a:schemeClr val="tx1"/>
                </a:solidFill>
              </a:rPr>
              <a:t> sur Twitter/X </a:t>
            </a:r>
          </a:p>
          <a:p>
            <a:pPr marL="342900" lvl="0" indent="-342900" defTabSz="457200">
              <a:spcBef>
                <a:spcPct val="20000"/>
              </a:spcBef>
              <a:spcAft>
                <a:spcPts val="0"/>
              </a:spcAft>
              <a:buClr>
                <a:srgbClr val="000091"/>
              </a:buClr>
              <a:buSzPct val="100000"/>
              <a:buFont typeface="Wingdings" panose="05000000000000000000" pitchFamily="2" charset="2"/>
              <a:buChar char="§"/>
            </a:pPr>
            <a:r>
              <a:rPr lang="fr-FR" sz="1600" dirty="0" err="1" smtClean="0">
                <a:solidFill>
                  <a:schemeClr val="tx1"/>
                </a:solidFill>
              </a:rPr>
              <a:t>Parcoursupinfo</a:t>
            </a:r>
            <a:r>
              <a:rPr lang="fr-FR" sz="1600" dirty="0" smtClean="0">
                <a:solidFill>
                  <a:schemeClr val="tx1"/>
                </a:solidFill>
              </a:rPr>
              <a:t> sur Instagram et Facebook)</a:t>
            </a:r>
          </a:p>
          <a:p>
            <a:pPr lvl="0" defTabSz="457200">
              <a:spcBef>
                <a:spcPct val="20000"/>
              </a:spcBef>
              <a:spcAft>
                <a:spcPts val="0"/>
              </a:spcAft>
              <a:buClr>
                <a:srgbClr val="000091"/>
              </a:buClr>
              <a:buSzPct val="100000"/>
            </a:pPr>
            <a:endParaRPr lang="fr-FR" sz="800" dirty="0" smtClean="0">
              <a:solidFill>
                <a:schemeClr val="tx1"/>
              </a:solidFill>
            </a:endParaRPr>
          </a:p>
          <a:p>
            <a:pPr defTabSz="457200">
              <a:spcBef>
                <a:spcPct val="20000"/>
              </a:spcBef>
              <a:spcAft>
                <a:spcPts val="0"/>
              </a:spcAft>
              <a:buClr>
                <a:srgbClr val="FF0000"/>
              </a:buClr>
              <a:buSzPct val="100000"/>
            </a:pPr>
            <a:r>
              <a:rPr lang="fr-FR" sz="1600" b="1" dirty="0">
                <a:solidFill>
                  <a:schemeClr val="bg1"/>
                </a:solidFill>
                <a:highlight>
                  <a:srgbClr val="0000FF"/>
                </a:highlight>
              </a:rPr>
              <a:t>Le canal d’actualité Parcoursup info sur </a:t>
            </a:r>
            <a:r>
              <a:rPr lang="fr-FR" sz="1600" b="1" dirty="0" err="1">
                <a:solidFill>
                  <a:schemeClr val="bg1"/>
                </a:solidFill>
                <a:highlight>
                  <a:srgbClr val="0000FF"/>
                </a:highlight>
              </a:rPr>
              <a:t>Whatsapp</a:t>
            </a:r>
            <a:r>
              <a:rPr lang="fr-FR" sz="1800" dirty="0">
                <a:solidFill>
                  <a:schemeClr val="accent1"/>
                </a:solidFill>
              </a:rPr>
              <a:t> pour être informés d</a:t>
            </a:r>
            <a:r>
              <a:rPr lang="fr-FR" sz="1600" dirty="0">
                <a:solidFill>
                  <a:schemeClr val="accent1"/>
                </a:solidFill>
              </a:rPr>
              <a:t>es dates clés, des informations pratiques et des outils essentiels pour réussir son orientation post bac. </a:t>
            </a:r>
            <a:r>
              <a:rPr lang="fr-FR" sz="1600" i="1">
                <a:solidFill>
                  <a:schemeClr val="accent1"/>
                </a:solidFill>
              </a:rPr>
              <a:t>Pensez </a:t>
            </a:r>
            <a:r>
              <a:rPr lang="fr-FR" sz="1600" i="1" smtClean="0">
                <a:solidFill>
                  <a:schemeClr val="accent1"/>
                </a:solidFill>
              </a:rPr>
              <a:t>à </a:t>
            </a:r>
            <a:r>
              <a:rPr lang="fr-FR" sz="1600" i="1" dirty="0">
                <a:solidFill>
                  <a:schemeClr val="accent1"/>
                </a:solidFill>
              </a:rPr>
              <a:t>bien activer les notifications pour recevoir toutes les </a:t>
            </a:r>
            <a:r>
              <a:rPr lang="fr-FR" sz="1600" i="1" dirty="0" smtClean="0">
                <a:solidFill>
                  <a:schemeClr val="accent1"/>
                </a:solidFill>
              </a:rPr>
              <a:t>informations</a:t>
            </a:r>
            <a:endParaRPr lang="fr-FR" sz="1600" i="1" dirty="0">
              <a:solidFill>
                <a:schemeClr val="accent1"/>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65</a:t>
            </a:fld>
            <a:endParaRPr lang="fr-FR"/>
          </a:p>
        </p:txBody>
      </p:sp>
      <p:sp>
        <p:nvSpPr>
          <p:cNvPr id="12" name="Rectangle à coins arrondis 11"/>
          <p:cNvSpPr/>
          <p:nvPr/>
        </p:nvSpPr>
        <p:spPr>
          <a:xfrm>
            <a:off x="3514725" y="86105"/>
            <a:ext cx="5250331" cy="540000"/>
          </a:xfrm>
          <a:prstGeom prst="roundRect">
            <a:avLst/>
          </a:prstGeom>
          <a:solidFill>
            <a:srgbClr val="FF9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000091"/>
                </a:solidFill>
              </a:rPr>
              <a:t>Des services pour vous informer et répondre à vos questions tout au long de la procédure</a:t>
            </a:r>
          </a:p>
        </p:txBody>
      </p:sp>
    </p:spTree>
    <p:extLst>
      <p:ext uri="{BB962C8B-B14F-4D97-AF65-F5344CB8AC3E}">
        <p14:creationId xmlns:p14="http://schemas.microsoft.com/office/powerpoint/2010/main" val="6748525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23528" y="1355355"/>
            <a:ext cx="8208912" cy="3687894"/>
          </a:xfrm>
        </p:spPr>
        <p:txBody>
          <a:bodyPr>
            <a:noAutofit/>
          </a:bodyPr>
          <a:lstStyle/>
          <a:p>
            <a:pPr marL="285750" indent="-285750">
              <a:buFont typeface="Courier New" panose="02070309020205020404" pitchFamily="49" charset="0"/>
              <a:buChar char="o"/>
            </a:pPr>
            <a:r>
              <a:rPr lang="fr-FR" sz="1400" b="1" dirty="0" smtClean="0">
                <a:solidFill>
                  <a:schemeClr val="bg1"/>
                </a:solidFill>
                <a:highlight>
                  <a:srgbClr val="0000FF"/>
                </a:highlight>
              </a:rPr>
              <a:t>Bourse sur critères sociaux </a:t>
            </a:r>
            <a:r>
              <a:rPr lang="fr-FR" sz="1400" dirty="0">
                <a:solidFill>
                  <a:schemeClr val="accent1"/>
                </a:solidFill>
              </a:rPr>
              <a:t>: </a:t>
            </a:r>
            <a:r>
              <a:rPr lang="fr-FR" sz="1400" dirty="0" smtClean="0">
                <a:solidFill>
                  <a:schemeClr val="accent1"/>
                </a:solidFill>
              </a:rPr>
              <a:t>vous pouvez faire </a:t>
            </a:r>
            <a:r>
              <a:rPr lang="fr-FR" sz="1400" dirty="0">
                <a:solidFill>
                  <a:schemeClr val="accent1"/>
                </a:solidFill>
              </a:rPr>
              <a:t>une demande de bourse et/ou de logement en créant votre dossier social étudiant (DSE) via le portail </a:t>
            </a:r>
            <a:r>
              <a:rPr lang="fr-FR" sz="1400" dirty="0">
                <a:solidFill>
                  <a:schemeClr val="accent1"/>
                </a:solidFill>
                <a:hlinkClick r:id="rId2"/>
              </a:rPr>
              <a:t>messervices.etudiant.gouv.fr</a:t>
            </a:r>
            <a:r>
              <a:rPr lang="fr-FR" sz="1400" dirty="0">
                <a:solidFill>
                  <a:schemeClr val="accent1"/>
                </a:solidFill>
              </a:rPr>
              <a:t> </a:t>
            </a:r>
            <a:r>
              <a:rPr lang="fr-FR" sz="1400" dirty="0" smtClean="0">
                <a:solidFill>
                  <a:schemeClr val="accent1"/>
                </a:solidFill>
              </a:rPr>
              <a:t>. </a:t>
            </a:r>
          </a:p>
          <a:p>
            <a:pPr marL="269875"/>
            <a:r>
              <a:rPr lang="fr-FR" sz="1400" dirty="0" smtClean="0">
                <a:solidFill>
                  <a:schemeClr val="accent1"/>
                </a:solidFill>
              </a:rPr>
              <a:t>Vous </a:t>
            </a:r>
            <a:r>
              <a:rPr lang="fr-FR" sz="1400" dirty="0">
                <a:solidFill>
                  <a:schemeClr val="accent1"/>
                </a:solidFill>
              </a:rPr>
              <a:t>pouvez calculer </a:t>
            </a:r>
            <a:r>
              <a:rPr lang="fr-FR" sz="1400" dirty="0" smtClean="0">
                <a:solidFill>
                  <a:schemeClr val="accent1"/>
                </a:solidFill>
              </a:rPr>
              <a:t>vos </a:t>
            </a:r>
            <a:r>
              <a:rPr lang="fr-FR" sz="1400" dirty="0">
                <a:solidFill>
                  <a:schemeClr val="accent1"/>
                </a:solidFill>
              </a:rPr>
              <a:t>droits à la bourse via </a:t>
            </a:r>
            <a:r>
              <a:rPr lang="fr-FR" sz="1400" dirty="0">
                <a:solidFill>
                  <a:schemeClr val="accent1"/>
                </a:solidFill>
                <a:hlinkClick r:id="rId3"/>
              </a:rPr>
              <a:t>lescrous.fr/nos-services/simulateur-de-bourse</a:t>
            </a:r>
            <a:r>
              <a:rPr lang="fr-FR" sz="1400" dirty="0">
                <a:solidFill>
                  <a:schemeClr val="accent1"/>
                </a:solidFill>
              </a:rPr>
              <a:t> </a:t>
            </a:r>
            <a:r>
              <a:rPr lang="fr-FR" sz="1400" dirty="0" smtClean="0">
                <a:solidFill>
                  <a:schemeClr val="accent1"/>
                </a:solidFill>
              </a:rPr>
              <a:t/>
            </a:r>
            <a:br>
              <a:rPr lang="fr-FR" sz="1400" dirty="0" smtClean="0">
                <a:solidFill>
                  <a:schemeClr val="accent1"/>
                </a:solidFill>
              </a:rPr>
            </a:br>
            <a:endParaRPr lang="fr-FR" sz="1400" dirty="0">
              <a:solidFill>
                <a:schemeClr val="accent1"/>
              </a:solidFill>
            </a:endParaRPr>
          </a:p>
          <a:p>
            <a:pPr marL="285750" indent="-285750">
              <a:buFont typeface="Courier New" panose="02070309020205020404" pitchFamily="49" charset="0"/>
              <a:buChar char="o"/>
            </a:pPr>
            <a:r>
              <a:rPr lang="fr-FR" sz="1400" b="1" dirty="0" smtClean="0">
                <a:solidFill>
                  <a:schemeClr val="bg1"/>
                </a:solidFill>
                <a:highlight>
                  <a:srgbClr val="0000FF"/>
                </a:highlight>
              </a:rPr>
              <a:t>Aide </a:t>
            </a:r>
            <a:r>
              <a:rPr lang="fr-FR" sz="1400" b="1" dirty="0">
                <a:solidFill>
                  <a:schemeClr val="bg1"/>
                </a:solidFill>
                <a:highlight>
                  <a:srgbClr val="0000FF"/>
                </a:highlight>
              </a:rPr>
              <a:t>à la mobilité </a:t>
            </a:r>
            <a:r>
              <a:rPr lang="fr-FR" sz="1400" dirty="0">
                <a:solidFill>
                  <a:schemeClr val="accent1"/>
                </a:solidFill>
              </a:rPr>
              <a:t>: </a:t>
            </a:r>
            <a:r>
              <a:rPr lang="fr-FR" sz="1400" dirty="0" smtClean="0">
                <a:solidFill>
                  <a:schemeClr val="accent1"/>
                </a:solidFill>
              </a:rPr>
              <a:t>Parcoursup </a:t>
            </a:r>
            <a:r>
              <a:rPr lang="fr-FR" sz="1400" dirty="0">
                <a:solidFill>
                  <a:schemeClr val="accent1"/>
                </a:solidFill>
              </a:rPr>
              <a:t>propose une aide à la mobilité de 500 € pour les </a:t>
            </a:r>
            <a:r>
              <a:rPr lang="fr-FR" sz="1400" dirty="0" smtClean="0">
                <a:solidFill>
                  <a:schemeClr val="accent1"/>
                </a:solidFill>
              </a:rPr>
              <a:t>lycéens boursiers </a:t>
            </a:r>
            <a:r>
              <a:rPr lang="fr-FR" sz="1400" dirty="0">
                <a:solidFill>
                  <a:schemeClr val="accent1"/>
                </a:solidFill>
              </a:rPr>
              <a:t>qui </a:t>
            </a:r>
            <a:r>
              <a:rPr lang="fr-FR" sz="1400" dirty="0" smtClean="0">
                <a:solidFill>
                  <a:schemeClr val="accent1"/>
                </a:solidFill>
              </a:rPr>
              <a:t>étudieront dans un établissement situé en </a:t>
            </a:r>
            <a:r>
              <a:rPr lang="fr-FR" sz="1400" dirty="0">
                <a:solidFill>
                  <a:schemeClr val="accent1"/>
                </a:solidFill>
              </a:rPr>
              <a:t>dehors de leur académie de résidence. </a:t>
            </a:r>
            <a:endParaRPr lang="fr-FR" sz="1400" dirty="0" smtClean="0">
              <a:solidFill>
                <a:schemeClr val="accent1"/>
              </a:solidFill>
            </a:endParaRPr>
          </a:p>
          <a:p>
            <a:pPr marL="285750" indent="-285750">
              <a:buFont typeface="Courier New" panose="02070309020205020404" pitchFamily="49" charset="0"/>
              <a:buChar char="o"/>
            </a:pPr>
            <a:endParaRPr lang="fr-FR" sz="1400" b="1" dirty="0" smtClean="0">
              <a:solidFill>
                <a:schemeClr val="accent1"/>
              </a:solidFill>
              <a:highlight>
                <a:srgbClr val="0000FF"/>
              </a:highlight>
            </a:endParaRPr>
          </a:p>
          <a:p>
            <a:pPr marL="285750" indent="-285750">
              <a:buFont typeface="Courier New" panose="02070309020205020404" pitchFamily="49" charset="0"/>
              <a:buChar char="o"/>
            </a:pPr>
            <a:r>
              <a:rPr lang="fr-FR" sz="1400" b="1" dirty="0" smtClean="0">
                <a:solidFill>
                  <a:schemeClr val="bg1"/>
                </a:solidFill>
                <a:highlight>
                  <a:srgbClr val="0000FF"/>
                </a:highlight>
              </a:rPr>
              <a:t>Logement </a:t>
            </a:r>
            <a:r>
              <a:rPr lang="fr-FR" sz="1400" b="1" dirty="0">
                <a:solidFill>
                  <a:schemeClr val="bg1"/>
                </a:solidFill>
                <a:highlight>
                  <a:srgbClr val="0000FF"/>
                </a:highlight>
              </a:rPr>
              <a:t>en résidence universitaire </a:t>
            </a:r>
            <a:r>
              <a:rPr lang="fr-FR" sz="1400" dirty="0">
                <a:solidFill>
                  <a:schemeClr val="accent1"/>
                </a:solidFill>
              </a:rPr>
              <a:t>: pour vous aider </a:t>
            </a:r>
            <a:r>
              <a:rPr lang="fr-FR" sz="1400" dirty="0" smtClean="0">
                <a:solidFill>
                  <a:schemeClr val="accent1"/>
                </a:solidFill>
              </a:rPr>
              <a:t>dans votre recherche, consultez le site </a:t>
            </a:r>
            <a:r>
              <a:rPr lang="fr-FR" sz="1400" dirty="0" smtClean="0">
                <a:solidFill>
                  <a:schemeClr val="accent1"/>
                </a:solidFill>
                <a:hlinkClick r:id="rId4"/>
              </a:rPr>
              <a:t>trouverunlogement.lescrous.fr</a:t>
            </a:r>
            <a:r>
              <a:rPr lang="fr-FR" sz="1400" dirty="0" smtClean="0">
                <a:solidFill>
                  <a:schemeClr val="accent1"/>
                </a:solidFill>
              </a:rPr>
              <a:t> . Pour </a:t>
            </a:r>
            <a:r>
              <a:rPr lang="fr-FR" sz="1400" dirty="0">
                <a:solidFill>
                  <a:schemeClr val="accent1"/>
                </a:solidFill>
              </a:rPr>
              <a:t>toute question, </a:t>
            </a:r>
            <a:r>
              <a:rPr lang="fr-FR" sz="1400" dirty="0" smtClean="0">
                <a:solidFill>
                  <a:schemeClr val="accent1"/>
                </a:solidFill>
              </a:rPr>
              <a:t>une FAQ est proposée sur </a:t>
            </a:r>
            <a:r>
              <a:rPr lang="fr-FR" sz="1400" dirty="0">
                <a:solidFill>
                  <a:schemeClr val="accent1"/>
                </a:solidFill>
              </a:rPr>
              <a:t>etudiant.gouv.fr </a:t>
            </a:r>
            <a:r>
              <a:rPr lang="fr-FR" sz="1400" dirty="0" smtClean="0">
                <a:solidFill>
                  <a:schemeClr val="accent1"/>
                </a:solidFill>
              </a:rPr>
              <a:t/>
            </a:r>
            <a:br>
              <a:rPr lang="fr-FR" sz="1400" dirty="0" smtClean="0">
                <a:solidFill>
                  <a:schemeClr val="accent1"/>
                </a:solidFill>
              </a:rPr>
            </a:br>
            <a:endParaRPr lang="fr-FR" sz="1400" dirty="0">
              <a:solidFill>
                <a:schemeClr val="accent1"/>
              </a:solidFill>
            </a:endParaRPr>
          </a:p>
          <a:p>
            <a:pPr marL="285750" indent="-285750">
              <a:buFont typeface="Courier New" panose="02070309020205020404" pitchFamily="49" charset="0"/>
              <a:buChar char="o"/>
            </a:pPr>
            <a:r>
              <a:rPr lang="fr-FR" sz="1400" b="1" dirty="0">
                <a:solidFill>
                  <a:schemeClr val="bg1"/>
                </a:solidFill>
                <a:highlight>
                  <a:srgbClr val="0000FF"/>
                </a:highlight>
              </a:rPr>
              <a:t>Santé </a:t>
            </a:r>
            <a:r>
              <a:rPr lang="fr-FR" sz="1400" dirty="0">
                <a:solidFill>
                  <a:schemeClr val="accent1"/>
                </a:solidFill>
              </a:rPr>
              <a:t>: </a:t>
            </a:r>
            <a:r>
              <a:rPr lang="fr-FR" sz="1400" dirty="0" smtClean="0">
                <a:solidFill>
                  <a:schemeClr val="accent1"/>
                </a:solidFill>
              </a:rPr>
              <a:t>pour rappel, vous </a:t>
            </a:r>
            <a:r>
              <a:rPr lang="fr-FR" sz="1400" dirty="0">
                <a:solidFill>
                  <a:schemeClr val="accent1"/>
                </a:solidFill>
              </a:rPr>
              <a:t>êtes automatiquement affilié au régime général de la sécurité sociale. </a:t>
            </a:r>
            <a:endParaRPr lang="fr-FR" sz="1400" dirty="0" smtClean="0">
              <a:solidFill>
                <a:schemeClr val="accent1"/>
              </a:solidFill>
            </a:endParaRPr>
          </a:p>
          <a:p>
            <a:pPr marL="269875"/>
            <a:r>
              <a:rPr lang="fr-FR" sz="1400" dirty="0" smtClean="0">
                <a:solidFill>
                  <a:schemeClr val="accent1"/>
                </a:solidFill>
              </a:rPr>
              <a:t>Vous </a:t>
            </a:r>
            <a:r>
              <a:rPr lang="fr-FR" sz="1400" dirty="0">
                <a:solidFill>
                  <a:schemeClr val="accent1"/>
                </a:solidFill>
              </a:rPr>
              <a:t>pouvez évaluer votre droit à la Complémentaire santé solidaire et à d’autres prestations sociales depuis le site </a:t>
            </a:r>
            <a:r>
              <a:rPr lang="fr-FR" sz="1400" dirty="0">
                <a:solidFill>
                  <a:schemeClr val="accent1"/>
                </a:solidFill>
                <a:hlinkClick r:id="rId5"/>
              </a:rPr>
              <a:t>mesdroitssociaux.gouv.fr</a:t>
            </a:r>
            <a:r>
              <a:rPr lang="fr-FR" sz="1400" dirty="0">
                <a:solidFill>
                  <a:schemeClr val="accent1"/>
                </a:solidFill>
              </a:rPr>
              <a:t> </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66</a:t>
            </a:fld>
            <a:endParaRPr lang="fr-FR"/>
          </a:p>
        </p:txBody>
      </p:sp>
      <p:sp>
        <p:nvSpPr>
          <p:cNvPr id="2" name="Titre 1">
            <a:extLst>
              <a:ext uri="{FF2B5EF4-FFF2-40B4-BE49-F238E27FC236}">
                <a16:creationId xmlns:a16="http://schemas.microsoft.com/office/drawing/2014/main" xmlns="" id="{A5461032-1F5C-ACC1-87D6-C7839507DA50}"/>
              </a:ext>
            </a:extLst>
          </p:cNvPr>
          <p:cNvSpPr>
            <a:spLocks noGrp="1"/>
          </p:cNvSpPr>
          <p:nvPr>
            <p:ph type="title"/>
          </p:nvPr>
        </p:nvSpPr>
        <p:spPr>
          <a:xfrm>
            <a:off x="512485" y="907803"/>
            <a:ext cx="8208912" cy="663637"/>
          </a:xfrm>
        </p:spPr>
        <p:txBody>
          <a:bodyPr/>
          <a:lstStyle/>
          <a:p>
            <a:r>
              <a:rPr lang="fr-FR" sz="2200" dirty="0" smtClean="0"/>
              <a:t>Pensez aussi à préparer votre future vie d’étudiant(e)</a:t>
            </a:r>
            <a:endParaRPr lang="fr-FR" sz="2200" dirty="0"/>
          </a:p>
        </p:txBody>
      </p:sp>
    </p:spTree>
    <p:extLst>
      <p:ext uri="{BB962C8B-B14F-4D97-AF65-F5344CB8AC3E}">
        <p14:creationId xmlns:p14="http://schemas.microsoft.com/office/powerpoint/2010/main" val="24951147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e la date 2"/>
          <p:cNvSpPr>
            <a:spLocks noGrp="1"/>
          </p:cNvSpPr>
          <p:nvPr>
            <p:ph type="dt" sz="half" idx="10"/>
          </p:nvPr>
        </p:nvSpPr>
        <p:spPr/>
        <p:txBody>
          <a:bodyPr/>
          <a:lstStyle/>
          <a:p>
            <a:pPr algn="r"/>
            <a:fld id="{99BD388D-CA1A-43B3-B616-228F45499086}" type="datetime1">
              <a:rPr lang="fr-FR" cap="all" smtClean="0"/>
              <a:t>16/01/2025</a:t>
            </a:fld>
            <a:endParaRPr lang="fr-FR" cap="all"/>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67</a:t>
            </a:fld>
            <a:endParaRPr lang="fr-FR"/>
          </a:p>
        </p:txBody>
      </p:sp>
      <p:sp>
        <p:nvSpPr>
          <p:cNvPr id="5" name="Espace réservé du texte 4"/>
          <p:cNvSpPr>
            <a:spLocks noGrp="1"/>
          </p:cNvSpPr>
          <p:nvPr>
            <p:ph type="body" sz="quarter" idx="13"/>
          </p:nvPr>
        </p:nvSpPr>
        <p:spPr/>
        <p:txBody>
          <a:bodyPr/>
          <a:lstStyle/>
          <a:p>
            <a:endParaRPr lang="fr-F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51798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3"/>
          </p:nvPr>
        </p:nvSpPr>
        <p:spPr/>
      </p:sp>
      <p:sp>
        <p:nvSpPr>
          <p:cNvPr id="3" name="Titre 2"/>
          <p:cNvSpPr>
            <a:spLocks noGrp="1"/>
          </p:cNvSpPr>
          <p:nvPr>
            <p:ph type="title"/>
          </p:nvPr>
        </p:nvSpPr>
        <p:spPr/>
        <p:txBody>
          <a:bodyPr/>
          <a:lstStyle/>
          <a:p>
            <a:endParaRPr lang="fr-FR" dirty="0"/>
          </a:p>
        </p:txBody>
      </p:sp>
      <p:sp>
        <p:nvSpPr>
          <p:cNvPr id="4" name="Espace réservé de la date 3"/>
          <p:cNvSpPr>
            <a:spLocks noGrp="1"/>
          </p:cNvSpPr>
          <p:nvPr>
            <p:ph type="dt" sz="half" idx="10"/>
          </p:nvPr>
        </p:nvSpPr>
        <p:spPr/>
        <p:txBody>
          <a:bodyPr/>
          <a:lstStyle/>
          <a:p>
            <a:pPr algn="r"/>
            <a:fld id="{B53243DC-22D4-4063-968D-3E7B7EEAF735}" type="datetime1">
              <a:rPr lang="fr-FR" cap="all" smtClean="0"/>
              <a:t>16/01/2025</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7</a:t>
            </a:fld>
            <a:endParaRPr lang="fr-FR"/>
          </a:p>
        </p:txBody>
      </p:sp>
      <p:sp>
        <p:nvSpPr>
          <p:cNvPr id="6" name="Espace réservé de la date 3"/>
          <p:cNvSpPr txBox="1">
            <a:spLocks/>
          </p:cNvSpPr>
          <p:nvPr/>
        </p:nvSpPr>
        <p:spPr bwMode="gray">
          <a:xfrm>
            <a:off x="6426336" y="4811410"/>
            <a:ext cx="1170000" cy="360000"/>
          </a:xfrm>
          <a:prstGeom prst="rect">
            <a:avLst/>
          </a:prstGeom>
        </p:spPr>
        <p:txBody>
          <a:bodyPr/>
          <a:lstStyle>
            <a:defPPr>
              <a:defRPr lang="fr-FR"/>
            </a:defPPr>
            <a:lvl1pPr marL="0" algn="l" defTabSz="914400" rtl="0" eaLnBrk="1" latinLnBrk="0" hangingPunct="1">
              <a:defRPr sz="75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949B58A-420B-4881-ADE0-CDE881AF0A89}" type="datetime1">
              <a:rPr lang="fr-FR" cap="all" smtClean="0">
                <a:solidFill>
                  <a:schemeClr val="bg1"/>
                </a:solidFill>
              </a:rPr>
              <a:pPr algn="r"/>
              <a:t>16/01/2025</a:t>
            </a:fld>
            <a:endParaRPr lang="fr-FR" cap="all" dirty="0">
              <a:solidFill>
                <a:schemeClr val="bg1"/>
              </a:solidFill>
            </a:endParaRPr>
          </a:p>
        </p:txBody>
      </p:sp>
      <p:sp>
        <p:nvSpPr>
          <p:cNvPr id="7" name="Espace réservé du numéro de diapositive 10"/>
          <p:cNvSpPr txBox="1">
            <a:spLocks/>
          </p:cNvSpPr>
          <p:nvPr/>
        </p:nvSpPr>
        <p:spPr bwMode="gray">
          <a:xfrm>
            <a:off x="7596336" y="4783500"/>
            <a:ext cx="1170000" cy="360000"/>
          </a:xfrm>
          <a:prstGeom prst="rect">
            <a:avLst/>
          </a:prstGeom>
        </p:spPr>
        <p:txBody>
          <a:bodyPr/>
          <a:lstStyle>
            <a:defPPr>
              <a:defRPr lang="fr-FR"/>
            </a:defPPr>
            <a:lvl1pPr marL="0" algn="r" defTabSz="914400" rtl="0" eaLnBrk="1" latinLnBrk="0" hangingPunct="1">
              <a:defRPr sz="16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3122C9-A0B9-462F-8757-0847AD287B63}" type="slidenum">
              <a:rPr lang="fr-FR" smtClean="0">
                <a:solidFill>
                  <a:schemeClr val="bg1"/>
                </a:solidFill>
              </a:rPr>
              <a:pPr/>
              <a:t>7</a:t>
            </a:fld>
            <a:endParaRPr lang="fr-FR" dirty="0">
              <a:solidFill>
                <a:schemeClr val="bg1"/>
              </a:solidFill>
            </a:endParaRP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19848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00570" y="622882"/>
            <a:ext cx="8598825" cy="1368152"/>
          </a:xfrm>
        </p:spPr>
        <p:txBody>
          <a:bodyPr/>
          <a:lstStyle/>
          <a:p>
            <a:pPr marL="0" indent="0">
              <a:buNone/>
            </a:pPr>
            <a:r>
              <a:rPr lang="fr-FR" sz="2800" dirty="0"/>
              <a:t/>
            </a:r>
            <a:br>
              <a:rPr lang="fr-FR" sz="2800" dirty="0"/>
            </a:br>
            <a:r>
              <a:rPr lang="fr-FR" sz="2600" dirty="0" smtClean="0">
                <a:solidFill>
                  <a:srgbClr val="000091"/>
                </a:solidFill>
              </a:rPr>
              <a:t>Étape </a:t>
            </a:r>
            <a:r>
              <a:rPr lang="fr-FR" sz="2600" dirty="0">
                <a:solidFill>
                  <a:srgbClr val="000091"/>
                </a:solidFill>
              </a:rPr>
              <a:t>1 : </a:t>
            </a:r>
            <a:r>
              <a:rPr lang="fr-FR" sz="2600" dirty="0" smtClean="0">
                <a:solidFill>
                  <a:srgbClr val="000091"/>
                </a:solidFill>
              </a:rPr>
              <a:t>des outils pour vous aider à élaborer votre projet d’orientation</a:t>
            </a:r>
            <a:endParaRPr lang="fr-FR" sz="2600" dirty="0">
              <a:solidFill>
                <a:srgbClr val="000091"/>
              </a:solidFill>
            </a:endParaRP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8</a:t>
            </a:fld>
            <a:endParaRPr lang="fr-F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5061" y="1804962"/>
            <a:ext cx="5592417" cy="2921667"/>
          </a:xfrm>
          <a:prstGeom prst="rect">
            <a:avLst/>
          </a:prstGeom>
        </p:spPr>
      </p:pic>
    </p:spTree>
    <p:extLst>
      <p:ext uri="{BB962C8B-B14F-4D97-AF65-F5344CB8AC3E}">
        <p14:creationId xmlns:p14="http://schemas.microsoft.com/office/powerpoint/2010/main" val="541469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CBB24556-11AB-42C2-A8FF-9BBF4A8112B4}" type="datetime1">
              <a:rPr lang="fr-FR" cap="all" smtClean="0"/>
              <a:t>16/01/2025</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9</a:t>
            </a:fld>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91531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ppt/theme/themeOverride2.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6555</TotalTime>
  <Words>5295</Words>
  <Application>Microsoft Office PowerPoint</Application>
  <PresentationFormat>Affichage à l'écran (16:9)</PresentationFormat>
  <Paragraphs>628</Paragraphs>
  <Slides>67</Slides>
  <Notes>11</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67</vt:i4>
      </vt:variant>
    </vt:vector>
  </HeadingPairs>
  <TitlesOfParts>
    <vt:vector size="79" baseType="lpstr">
      <vt:lpstr>Aptos</vt:lpstr>
      <vt:lpstr>Arial</vt:lpstr>
      <vt:lpstr>Arial-ItalicMT</vt:lpstr>
      <vt:lpstr>Calibri</vt:lpstr>
      <vt:lpstr>Cambria</vt:lpstr>
      <vt:lpstr>Courier New</vt:lpstr>
      <vt:lpstr>Helvetica</vt:lpstr>
      <vt:lpstr>Lucida Grande</vt:lpstr>
      <vt:lpstr>Marianne</vt:lpstr>
      <vt:lpstr>Marianne Light</vt:lpstr>
      <vt:lpstr>Wingdings</vt:lpstr>
      <vt:lpstr>OPÉRATEURS</vt:lpstr>
      <vt:lpstr>Parcoursup simplifie vos démarches</vt:lpstr>
      <vt:lpstr>Présentation PowerPoint</vt:lpstr>
      <vt:lpstr>Sommaire  </vt:lpstr>
      <vt:lpstr>Présentation PowerPoint</vt:lpstr>
      <vt:lpstr>Présentation PowerPoint</vt:lpstr>
      <vt:lpstr>Présentation PowerPoint</vt:lpstr>
      <vt:lpstr>Présentation PowerPoint</vt:lpstr>
      <vt:lpstr> Étape 1 : des outils pour vous aider à élaborer votre projet d’orientation</vt:lpstr>
      <vt:lpstr>Présentation PowerPoint</vt:lpstr>
      <vt:lpstr>L’accompagnement au sein de votre lycée : des acteurs, des temps forts et des outils pour vous aider à élaborer votre projet d’orientation </vt:lpstr>
      <vt:lpstr>LE BON REFLEXE : S’INFORMER</vt:lpstr>
      <vt:lpstr>LE BON REFLEXE : ECHANGER, SE PREPARER</vt:lpstr>
      <vt:lpstr>Présentation PowerPoint</vt:lpstr>
      <vt:lpstr>Présentation PowerPoint</vt:lpstr>
      <vt:lpstr>Présentation PowerPoint</vt:lpstr>
      <vt:lpstr>Présentation PowerPoint</vt:lpstr>
      <vt:lpstr>Des informations claires, riches et utiles</vt:lpstr>
      <vt:lpstr>Présentation PowerPoint</vt:lpstr>
      <vt:lpstr>Présentation PowerPoint</vt:lpstr>
      <vt:lpstr>Les modalités d’examen affichés pour chaque formation</vt:lpstr>
      <vt:lpstr>&gt;&gt; une rubrique dédiée aux critères d’analyse des candidatures avec une présentation globale et détaillée  &gt;&gt; la rubrique Conseils pour faire passer des messages aux candidats     </vt:lpstr>
      <vt:lpstr>&gt;&gt; des chiffres globaux d’accès à la formation calculés à la fin de la phase principale 2024  &gt;&gt; des chiffres déclinables pour chaque type de baccalauréat français : générale, technologique, professionnelle </vt:lpstr>
      <vt:lpstr>Des conseils personnalisés pour vous aider : ayez toujours les bons reflexes, consulter les critères spécifiques de la formation ; diversifier vos vœux en alternant vœux d’ambition, de raison, de précaution</vt:lpstr>
      <vt:lpstr>Présentation PowerPoint</vt:lpstr>
      <vt:lpstr>Consolider votre projet d’orientation </vt:lpstr>
      <vt:lpstr>Présentation PowerPoint</vt:lpstr>
      <vt:lpstr>Présentation PowerPoint</vt:lpstr>
      <vt:lpstr>S’inscrire sur Parcoursup </vt:lpstr>
      <vt:lpstr>Formuler librement vos vœux sur Parcoursup </vt:lpstr>
      <vt:lpstr>Focus sur les vœux multiples (1/4) </vt:lpstr>
      <vt:lpstr>Focus sur les vœux multiples (2/4) </vt:lpstr>
      <vt:lpstr>Focus sur les vœux multiples (3/4)  </vt:lpstr>
      <vt:lpstr>Focus sur les vœux multiples : exemples (4/4)</vt:lpstr>
      <vt:lpstr>Focus sur les vœux en apprentissage </vt:lpstr>
      <vt:lpstr>Focus sur le secteur géographique (1/2) </vt:lpstr>
      <vt:lpstr>Focus sur le secteur géographique (2/2) </vt:lpstr>
      <vt:lpstr>La demande de césure : mode d’emploi </vt:lpstr>
      <vt:lpstr>Présentation PowerPoint</vt:lpstr>
      <vt:lpstr>Finaliser son dossier et confirmer vos vœux </vt:lpstr>
      <vt:lpstr>La lettre de motivation</vt:lpstr>
      <vt:lpstr>La rubrique « autres projets »</vt:lpstr>
      <vt:lpstr>La rubrique « Activités et centre d’intérêts » </vt:lpstr>
      <vt:lpstr>L’attestation de passation du questionnaire pour les vœux en licence de Droit</vt:lpstr>
      <vt:lpstr>Présentation PowerPoint</vt:lpstr>
      <vt:lpstr>Les éléments constitutifs de votre dossier :  bulletins scolaires   </vt:lpstr>
      <vt:lpstr>La fiche avenir renseignée par le lycée </vt:lpstr>
      <vt:lpstr>Focus sur l’accompagnement des candidats en situation de handicap ou atteints d’un trouble de santé invalidant </vt:lpstr>
      <vt:lpstr>Présentation PowerPoint</vt:lpstr>
      <vt:lpstr> L’analyse des candidatures par les formations</vt:lpstr>
      <vt:lpstr>Rappel  : Parcoursup ne décide pas de votre affectation</vt:lpstr>
      <vt:lpstr>Un appui aux lycéens boursiers </vt:lpstr>
      <vt:lpstr>Dispositif  de soutien à l’accès des bacheliers pro. en STS - STSA</vt:lpstr>
      <vt:lpstr>Étape 3 : consulter les réponses des formations et faire ses choix </vt:lpstr>
      <vt:lpstr>Présentation PowerPoint</vt:lpstr>
      <vt:lpstr>La phase d’admission principale : 2 juin au 10 juillet 2025  </vt:lpstr>
      <vt:lpstr>Présentation PowerPoint</vt:lpstr>
      <vt:lpstr>Les réponses des formations et les choix des candidats</vt:lpstr>
      <vt:lpstr>Des alertes dès qu’un candidat reçoit une proposition d’admission </vt:lpstr>
      <vt:lpstr>Comment répondre aux propositions d’admission ? (1/2)  </vt:lpstr>
      <vt:lpstr>Comment répondre aux propositions d’admission ? (2/2)  </vt:lpstr>
      <vt:lpstr>Comment classer ses vœux en attente ? </vt:lpstr>
      <vt:lpstr>Des solutions pour les candidats qui n’ont pas reçu de proposition d’admission </vt:lpstr>
      <vt:lpstr>L’inscription administrative dans la formation choisie </vt:lpstr>
      <vt:lpstr>Présentation PowerPoint</vt:lpstr>
      <vt:lpstr>Présentation PowerPoint</vt:lpstr>
      <vt:lpstr>Pensez aussi à préparer votre future vie d’étudiant(e)</vt:lpstr>
      <vt:lpstr>Présentation PowerPoint</vt:lpstr>
    </vt:vector>
  </TitlesOfParts>
  <Manager>Client</Manager>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proviseur-adjoint1</cp:lastModifiedBy>
  <cp:revision>379</cp:revision>
  <dcterms:created xsi:type="dcterms:W3CDTF">2020-10-27T08:44:50Z</dcterms:created>
  <dcterms:modified xsi:type="dcterms:W3CDTF">2025-01-16T19:01:13Z</dcterms:modified>
</cp:coreProperties>
</file>